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7" r:id="rId4"/>
  </p:sldMasterIdLst>
  <p:notesMasterIdLst>
    <p:notesMasterId r:id="rId35"/>
  </p:notesMasterIdLst>
  <p:sldIdLst>
    <p:sldId id="256" r:id="rId5"/>
    <p:sldId id="268" r:id="rId6"/>
    <p:sldId id="257" r:id="rId7"/>
    <p:sldId id="258" r:id="rId8"/>
    <p:sldId id="259" r:id="rId9"/>
    <p:sldId id="279" r:id="rId10"/>
    <p:sldId id="260" r:id="rId11"/>
    <p:sldId id="302" r:id="rId12"/>
    <p:sldId id="280" r:id="rId13"/>
    <p:sldId id="281" r:id="rId14"/>
    <p:sldId id="284" r:id="rId15"/>
    <p:sldId id="285" r:id="rId16"/>
    <p:sldId id="286" r:id="rId17"/>
    <p:sldId id="282" r:id="rId18"/>
    <p:sldId id="287" r:id="rId19"/>
    <p:sldId id="288" r:id="rId20"/>
    <p:sldId id="289" r:id="rId21"/>
    <p:sldId id="290" r:id="rId22"/>
    <p:sldId id="283" r:id="rId23"/>
    <p:sldId id="291" r:id="rId24"/>
    <p:sldId id="292" r:id="rId25"/>
    <p:sldId id="294" r:id="rId26"/>
    <p:sldId id="293" r:id="rId27"/>
    <p:sldId id="295" r:id="rId28"/>
    <p:sldId id="296" r:id="rId29"/>
    <p:sldId id="297" r:id="rId30"/>
    <p:sldId id="298" r:id="rId31"/>
    <p:sldId id="299" r:id="rId32"/>
    <p:sldId id="301" r:id="rId33"/>
    <p:sldId id="30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4AC5CD-81D3-4F05-1AF6-1AF048F6C4B8}" v="4" dt="2021-09-25T21:51:51.423"/>
    <p1510:client id="{1C5C5938-B707-4105-4073-15D4E70DED6A}" v="54" dt="2022-03-04T15:14:37.998"/>
    <p1510:client id="{2F943D74-55DF-5C54-67E2-DA449C82DE8A}" v="121" dt="2021-12-19T22:24:39.742"/>
    <p1510:client id="{3133489B-2342-CA7D-D5FA-C1AA1E423871}" v="220" dt="2021-10-06T02:34:31.292"/>
    <p1510:client id="{3286FDA7-8D4B-8720-A231-635F619CE51E}" v="870" dt="2021-10-21T17:03:14.625"/>
    <p1510:client id="{41E3F38D-A649-C0DA-77EF-DAC5C531D88F}" v="1" dt="2022-01-25T20:31:44.317"/>
    <p1510:client id="{5436DA4D-DDBC-6D8D-799F-6F35AD9E1196}" v="196" dt="2021-09-23T14:24:06.969"/>
    <p1510:client id="{700ACBA8-6B48-C366-C65E-FF2C6EF7F874}" v="2494" dt="2021-11-18T17:49:05.152"/>
    <p1510:client id="{7687DCB9-512A-4050-B072-05B7529DCA60}" v="18" dt="2021-08-09T21:58:03.968"/>
    <p1510:client id="{96EEC917-5083-E7D3-8E2A-FFB372BE0F45}" v="3" dt="2022-01-12T22:08:35.911"/>
    <p1510:client id="{97924C0F-573D-F123-A225-DA72513E63F7}" v="4" dt="2021-10-06T01:39:17.269"/>
    <p1510:client id="{AEADFADD-4CD6-7BEB-63A9-B61D235B7A75}" v="685" dt="2021-09-07T17:25:25.788"/>
    <p1510:client id="{B7347D52-4D17-F367-9DE6-6F3D949FFB92}" v="2319" dt="2021-09-09T15:38:21.703"/>
    <p1510:client id="{CC966ED0-B10D-50BB-C367-128E1BA399A0}" v="1974" dt="2021-08-12T02:09:16.585"/>
    <p1510:client id="{D63685AA-C420-3404-2602-008F3590C66E}" v="630" dt="2021-12-12T17:50:02.544"/>
    <p1510:client id="{D6AEC9FB-ED6F-48F7-89C4-4F57D54A5A01}" v="1" dt="2021-09-23T13:48:01.692"/>
    <p1510:client id="{E5B7C042-EBE0-7EC0-5ACB-9472C2771786}" v="991" dt="2021-08-19T14:59:57.745"/>
    <p1510:client id="{E932062A-3F6F-752B-C2B0-F7124A6F63CC}" v="1118" dt="2021-10-10T15:26:27.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e Tabanli" userId="S::mtabanli@middlesexcc.edu::d02b9af5-3a92-4b23-814e-3d5311dc22a5" providerId="AD" clId="Web-{2F943D74-55DF-5C54-67E2-DA449C82DE8A}"/>
    <pc:docChg chg="modSld">
      <pc:chgData name="Moe Tabanli" userId="S::mtabanli@middlesexcc.edu::d02b9af5-3a92-4b23-814e-3d5311dc22a5" providerId="AD" clId="Web-{2F943D74-55DF-5C54-67E2-DA449C82DE8A}" dt="2021-12-19T22:24:39.742" v="110"/>
      <pc:docMkLst>
        <pc:docMk/>
      </pc:docMkLst>
      <pc:sldChg chg="modSp modNotes">
        <pc:chgData name="Moe Tabanli" userId="S::mtabanli@middlesexcc.edu::d02b9af5-3a92-4b23-814e-3d5311dc22a5" providerId="AD" clId="Web-{2F943D74-55DF-5C54-67E2-DA449C82DE8A}" dt="2021-12-19T21:55:22.563" v="21" actId="20577"/>
        <pc:sldMkLst>
          <pc:docMk/>
          <pc:sldMk cId="1968695223" sldId="260"/>
        </pc:sldMkLst>
        <pc:spChg chg="mod">
          <ac:chgData name="Moe Tabanli" userId="S::mtabanli@middlesexcc.edu::d02b9af5-3a92-4b23-814e-3d5311dc22a5" providerId="AD" clId="Web-{2F943D74-55DF-5C54-67E2-DA449C82DE8A}" dt="2021-12-19T21:55:19.079" v="18" actId="20577"/>
          <ac:spMkLst>
            <pc:docMk/>
            <pc:sldMk cId="1968695223" sldId="260"/>
            <ac:spMk id="8" creationId="{C15F1923-D35B-43F2-B71E-6A5379140074}"/>
          </ac:spMkLst>
        </pc:spChg>
        <pc:spChg chg="mod">
          <ac:chgData name="Moe Tabanli" userId="S::mtabanli@middlesexcc.edu::d02b9af5-3a92-4b23-814e-3d5311dc22a5" providerId="AD" clId="Web-{2F943D74-55DF-5C54-67E2-DA449C82DE8A}" dt="2021-12-19T21:55:02.703" v="6" actId="20577"/>
          <ac:spMkLst>
            <pc:docMk/>
            <pc:sldMk cId="1968695223" sldId="260"/>
            <ac:spMk id="10" creationId="{122F4D26-F590-4977-AA0E-80FBBA2E8C10}"/>
          </ac:spMkLst>
        </pc:spChg>
        <pc:spChg chg="mod">
          <ac:chgData name="Moe Tabanli" userId="S::mtabanli@middlesexcc.edu::d02b9af5-3a92-4b23-814e-3d5311dc22a5" providerId="AD" clId="Web-{2F943D74-55DF-5C54-67E2-DA449C82DE8A}" dt="2021-12-19T21:55:22.563" v="21" actId="20577"/>
          <ac:spMkLst>
            <pc:docMk/>
            <pc:sldMk cId="1968695223" sldId="260"/>
            <ac:spMk id="11" creationId="{B33E0C17-42D7-4399-A894-D77DB3BA2E0F}"/>
          </ac:spMkLst>
        </pc:spChg>
      </pc:sldChg>
      <pc:sldChg chg="delSp">
        <pc:chgData name="Moe Tabanli" userId="S::mtabanli@middlesexcc.edu::d02b9af5-3a92-4b23-814e-3d5311dc22a5" providerId="AD" clId="Web-{2F943D74-55DF-5C54-67E2-DA449C82DE8A}" dt="2021-12-19T22:11:43.576" v="22"/>
        <pc:sldMkLst>
          <pc:docMk/>
          <pc:sldMk cId="1866642746" sldId="297"/>
        </pc:sldMkLst>
        <pc:picChg chg="del">
          <ac:chgData name="Moe Tabanli" userId="S::mtabanli@middlesexcc.edu::d02b9af5-3a92-4b23-814e-3d5311dc22a5" providerId="AD" clId="Web-{2F943D74-55DF-5C54-67E2-DA449C82DE8A}" dt="2021-12-19T22:11:43.576" v="22"/>
          <ac:picMkLst>
            <pc:docMk/>
            <pc:sldMk cId="1866642746" sldId="297"/>
            <ac:picMk id="4" creationId="{B2890029-375E-4E69-B971-4D03CDFA3BC0}"/>
          </ac:picMkLst>
        </pc:picChg>
      </pc:sldChg>
      <pc:sldChg chg="addSp delSp modSp">
        <pc:chgData name="Moe Tabanli" userId="S::mtabanli@middlesexcc.edu::d02b9af5-3a92-4b23-814e-3d5311dc22a5" providerId="AD" clId="Web-{2F943D74-55DF-5C54-67E2-DA449C82DE8A}" dt="2021-12-19T22:24:39.742" v="110"/>
        <pc:sldMkLst>
          <pc:docMk/>
          <pc:sldMk cId="2826284529" sldId="298"/>
        </pc:sldMkLst>
        <pc:spChg chg="mod">
          <ac:chgData name="Moe Tabanli" userId="S::mtabanli@middlesexcc.edu::d02b9af5-3a92-4b23-814e-3d5311dc22a5" providerId="AD" clId="Web-{2F943D74-55DF-5C54-67E2-DA449C82DE8A}" dt="2021-12-19T22:19:36.199" v="77" actId="20577"/>
          <ac:spMkLst>
            <pc:docMk/>
            <pc:sldMk cId="2826284529" sldId="298"/>
            <ac:spMk id="5" creationId="{802F883E-B98B-489F-B876-96DA4C360164}"/>
          </ac:spMkLst>
        </pc:spChg>
        <pc:picChg chg="add mod">
          <ac:chgData name="Moe Tabanli" userId="S::mtabanli@middlesexcc.edu::d02b9af5-3a92-4b23-814e-3d5311dc22a5" providerId="AD" clId="Web-{2F943D74-55DF-5C54-67E2-DA449C82DE8A}" dt="2021-12-19T22:24:39.742" v="110"/>
          <ac:picMkLst>
            <pc:docMk/>
            <pc:sldMk cId="2826284529" sldId="298"/>
            <ac:picMk id="2" creationId="{6641B584-7CB3-4486-860D-ED85D1BCF723}"/>
          </ac:picMkLst>
        </pc:picChg>
        <pc:picChg chg="del">
          <ac:chgData name="Moe Tabanli" userId="S::mtabanli@middlesexcc.edu::d02b9af5-3a92-4b23-814e-3d5311dc22a5" providerId="AD" clId="Web-{2F943D74-55DF-5C54-67E2-DA449C82DE8A}" dt="2021-12-19T22:13:16.626" v="42"/>
          <ac:picMkLst>
            <pc:docMk/>
            <pc:sldMk cId="2826284529" sldId="298"/>
            <ac:picMk id="4" creationId="{B2890029-375E-4E69-B971-4D03CDFA3BC0}"/>
          </ac:picMkLst>
        </pc:picChg>
        <pc:picChg chg="add mod">
          <ac:chgData name="Moe Tabanli" userId="S::mtabanli@middlesexcc.edu::d02b9af5-3a92-4b23-814e-3d5311dc22a5" providerId="AD" clId="Web-{2F943D74-55DF-5C54-67E2-DA449C82DE8A}" dt="2021-12-19T22:23:35.940" v="105" actId="1076"/>
          <ac:picMkLst>
            <pc:docMk/>
            <pc:sldMk cId="2826284529" sldId="298"/>
            <ac:picMk id="6" creationId="{FDFDA596-D3BD-4527-8ACC-A9E560F5B8FB}"/>
          </ac:picMkLst>
        </pc:picChg>
        <pc:picChg chg="add mod">
          <ac:chgData name="Moe Tabanli" userId="S::mtabanli@middlesexcc.edu::d02b9af5-3a92-4b23-814e-3d5311dc22a5" providerId="AD" clId="Web-{2F943D74-55DF-5C54-67E2-DA449C82DE8A}" dt="2021-12-19T22:23:33.768" v="104" actId="1076"/>
          <ac:picMkLst>
            <pc:docMk/>
            <pc:sldMk cId="2826284529" sldId="298"/>
            <ac:picMk id="7" creationId="{95485ACE-06D9-49CA-9ED1-32DF6D4A15D0}"/>
          </ac:picMkLst>
        </pc:picChg>
        <pc:picChg chg="add mod">
          <ac:chgData name="Moe Tabanli" userId="S::mtabanli@middlesexcc.edu::d02b9af5-3a92-4b23-814e-3d5311dc22a5" providerId="AD" clId="Web-{2F943D74-55DF-5C54-67E2-DA449C82DE8A}" dt="2021-12-19T22:23:31.721" v="103" actId="1076"/>
          <ac:picMkLst>
            <pc:docMk/>
            <pc:sldMk cId="2826284529" sldId="298"/>
            <ac:picMk id="8" creationId="{01CBB18D-E0B4-48AB-9408-956E045EBB5B}"/>
          </ac:picMkLst>
        </pc:picChg>
      </pc:sldChg>
    </pc:docChg>
  </pc:docChgLst>
  <pc:docChgLst>
    <pc:chgData name="Moe Tabanli" userId="S::mtabanli@middlesexcc.edu::d02b9af5-3a92-4b23-814e-3d5311dc22a5" providerId="AD" clId="Web-{D63685AA-C420-3404-2602-008F3590C66E}"/>
    <pc:docChg chg="addSld modSld">
      <pc:chgData name="Moe Tabanli" userId="S::mtabanli@middlesexcc.edu::d02b9af5-3a92-4b23-814e-3d5311dc22a5" providerId="AD" clId="Web-{D63685AA-C420-3404-2602-008F3590C66E}" dt="2021-12-12T17:50:02.544" v="558" actId="20577"/>
      <pc:docMkLst>
        <pc:docMk/>
      </pc:docMkLst>
      <pc:sldChg chg="modSp">
        <pc:chgData name="Moe Tabanli" userId="S::mtabanli@middlesexcc.edu::d02b9af5-3a92-4b23-814e-3d5311dc22a5" providerId="AD" clId="Web-{D63685AA-C420-3404-2602-008F3590C66E}" dt="2021-12-12T17:09:30.421" v="341"/>
        <pc:sldMkLst>
          <pc:docMk/>
          <pc:sldMk cId="1968695223" sldId="260"/>
        </pc:sldMkLst>
        <pc:picChg chg="mod">
          <ac:chgData name="Moe Tabanli" userId="S::mtabanli@middlesexcc.edu::d02b9af5-3a92-4b23-814e-3d5311dc22a5" providerId="AD" clId="Web-{D63685AA-C420-3404-2602-008F3590C66E}" dt="2021-12-12T17:09:30.421" v="341"/>
          <ac:picMkLst>
            <pc:docMk/>
            <pc:sldMk cId="1968695223" sldId="260"/>
            <ac:picMk id="6" creationId="{AF013FE1-4B98-47BF-BD67-75A116617332}"/>
          </ac:picMkLst>
        </pc:picChg>
      </pc:sldChg>
      <pc:sldChg chg="modSp">
        <pc:chgData name="Moe Tabanli" userId="S::mtabanli@middlesexcc.edu::d02b9af5-3a92-4b23-814e-3d5311dc22a5" providerId="AD" clId="Web-{D63685AA-C420-3404-2602-008F3590C66E}" dt="2021-12-12T17:23:27.301" v="367" actId="20577"/>
        <pc:sldMkLst>
          <pc:docMk/>
          <pc:sldMk cId="2971751831" sldId="279"/>
        </pc:sldMkLst>
        <pc:spChg chg="mod">
          <ac:chgData name="Moe Tabanli" userId="S::mtabanli@middlesexcc.edu::d02b9af5-3a92-4b23-814e-3d5311dc22a5" providerId="AD" clId="Web-{D63685AA-C420-3404-2602-008F3590C66E}" dt="2021-12-12T17:23:27.301" v="367" actId="20577"/>
          <ac:spMkLst>
            <pc:docMk/>
            <pc:sldMk cId="2971751831" sldId="279"/>
            <ac:spMk id="3" creationId="{912C82F1-056C-4494-B918-C56BA7010E62}"/>
          </ac:spMkLst>
        </pc:spChg>
      </pc:sldChg>
      <pc:sldChg chg="modSp">
        <pc:chgData name="Moe Tabanli" userId="S::mtabanli@middlesexcc.edu::d02b9af5-3a92-4b23-814e-3d5311dc22a5" providerId="AD" clId="Web-{D63685AA-C420-3404-2602-008F3590C66E}" dt="2021-12-12T17:24:56.429" v="372"/>
        <pc:sldMkLst>
          <pc:docMk/>
          <pc:sldMk cId="2101935900" sldId="280"/>
        </pc:sldMkLst>
        <pc:picChg chg="mod">
          <ac:chgData name="Moe Tabanli" userId="S::mtabanli@middlesexcc.edu::d02b9af5-3a92-4b23-814e-3d5311dc22a5" providerId="AD" clId="Web-{D63685AA-C420-3404-2602-008F3590C66E}" dt="2021-12-12T17:24:56.429" v="372"/>
          <ac:picMkLst>
            <pc:docMk/>
            <pc:sldMk cId="2101935900" sldId="280"/>
            <ac:picMk id="4" creationId="{05A7EEC3-5ACA-4899-BFE3-5BFC127970D7}"/>
          </ac:picMkLst>
        </pc:picChg>
      </pc:sldChg>
      <pc:sldChg chg="modSp modNotes">
        <pc:chgData name="Moe Tabanli" userId="S::mtabanli@middlesexcc.edu::d02b9af5-3a92-4b23-814e-3d5311dc22a5" providerId="AD" clId="Web-{D63685AA-C420-3404-2602-008F3590C66E}" dt="2021-12-12T17:10:50.095" v="343"/>
        <pc:sldMkLst>
          <pc:docMk/>
          <pc:sldMk cId="1015857477" sldId="281"/>
        </pc:sldMkLst>
        <pc:spChg chg="mod">
          <ac:chgData name="Moe Tabanli" userId="S::mtabanli@middlesexcc.edu::d02b9af5-3a92-4b23-814e-3d5311dc22a5" providerId="AD" clId="Web-{D63685AA-C420-3404-2602-008F3590C66E}" dt="2021-12-12T16:58:57.046" v="1" actId="20577"/>
          <ac:spMkLst>
            <pc:docMk/>
            <pc:sldMk cId="1015857477" sldId="281"/>
            <ac:spMk id="6" creationId="{AB72047F-C719-4C54-8FAF-0292AF02B36B}"/>
          </ac:spMkLst>
        </pc:spChg>
        <pc:picChg chg="mod">
          <ac:chgData name="Moe Tabanli" userId="S::mtabanli@middlesexcc.edu::d02b9af5-3a92-4b23-814e-3d5311dc22a5" providerId="AD" clId="Web-{D63685AA-C420-3404-2602-008F3590C66E}" dt="2021-12-12T17:10:50.095" v="343"/>
          <ac:picMkLst>
            <pc:docMk/>
            <pc:sldMk cId="1015857477" sldId="281"/>
            <ac:picMk id="5" creationId="{7F92A7AF-3C3A-4B61-A4CE-DD8B0C4B4477}"/>
          </ac:picMkLst>
        </pc:picChg>
      </pc:sldChg>
      <pc:sldChg chg="modSp">
        <pc:chgData name="Moe Tabanli" userId="S::mtabanli@middlesexcc.edu::d02b9af5-3a92-4b23-814e-3d5311dc22a5" providerId="AD" clId="Web-{D63685AA-C420-3404-2602-008F3590C66E}" dt="2021-12-12T17:21:08.548" v="353"/>
        <pc:sldMkLst>
          <pc:docMk/>
          <pc:sldMk cId="3282865915" sldId="282"/>
        </pc:sldMkLst>
        <pc:spChg chg="mod">
          <ac:chgData name="Moe Tabanli" userId="S::mtabanli@middlesexcc.edu::d02b9af5-3a92-4b23-814e-3d5311dc22a5" providerId="AD" clId="Web-{D63685AA-C420-3404-2602-008F3590C66E}" dt="2021-12-12T17:06:38.948" v="331" actId="20577"/>
          <ac:spMkLst>
            <pc:docMk/>
            <pc:sldMk cId="3282865915" sldId="282"/>
            <ac:spMk id="6" creationId="{99B63417-019C-47FA-8665-28BB3B2D4653}"/>
          </ac:spMkLst>
        </pc:spChg>
        <pc:picChg chg="mod">
          <ac:chgData name="Moe Tabanli" userId="S::mtabanli@middlesexcc.edu::d02b9af5-3a92-4b23-814e-3d5311dc22a5" providerId="AD" clId="Web-{D63685AA-C420-3404-2602-008F3590C66E}" dt="2021-12-12T17:21:08.548" v="353"/>
          <ac:picMkLst>
            <pc:docMk/>
            <pc:sldMk cId="3282865915" sldId="282"/>
            <ac:picMk id="5" creationId="{3929A7E4-0CB7-46DC-ACD9-2C9E64FF2B0F}"/>
          </ac:picMkLst>
        </pc:picChg>
      </pc:sldChg>
      <pc:sldChg chg="modSp modNotes">
        <pc:chgData name="Moe Tabanli" userId="S::mtabanli@middlesexcc.edu::d02b9af5-3a92-4b23-814e-3d5311dc22a5" providerId="AD" clId="Web-{D63685AA-C420-3404-2602-008F3590C66E}" dt="2021-12-12T17:06:20.245" v="330"/>
        <pc:sldMkLst>
          <pc:docMk/>
          <pc:sldMk cId="4043860486" sldId="285"/>
        </pc:sldMkLst>
        <pc:spChg chg="mod">
          <ac:chgData name="Moe Tabanli" userId="S::mtabanli@middlesexcc.edu::d02b9af5-3a92-4b23-814e-3d5311dc22a5" providerId="AD" clId="Web-{D63685AA-C420-3404-2602-008F3590C66E}" dt="2021-12-12T17:06:14.869" v="328" actId="20577"/>
          <ac:spMkLst>
            <pc:docMk/>
            <pc:sldMk cId="4043860486" sldId="285"/>
            <ac:spMk id="4" creationId="{233AFBB0-CD2F-4281-AF6B-1DC127871B1E}"/>
          </ac:spMkLst>
        </pc:spChg>
      </pc:sldChg>
      <pc:sldChg chg="modSp">
        <pc:chgData name="Moe Tabanli" userId="S::mtabanli@middlesexcc.edu::d02b9af5-3a92-4b23-814e-3d5311dc22a5" providerId="AD" clId="Web-{D63685AA-C420-3404-2602-008F3590C66E}" dt="2021-12-12T17:20:23.875" v="352"/>
        <pc:sldMkLst>
          <pc:docMk/>
          <pc:sldMk cId="2769258323" sldId="286"/>
        </pc:sldMkLst>
        <pc:picChg chg="mod">
          <ac:chgData name="Moe Tabanli" userId="S::mtabanli@middlesexcc.edu::d02b9af5-3a92-4b23-814e-3d5311dc22a5" providerId="AD" clId="Web-{D63685AA-C420-3404-2602-008F3590C66E}" dt="2021-12-12T17:20:23.875" v="352"/>
          <ac:picMkLst>
            <pc:docMk/>
            <pc:sldMk cId="2769258323" sldId="286"/>
            <ac:picMk id="6" creationId="{B231C843-0D45-4799-A926-0121ED220C07}"/>
          </ac:picMkLst>
        </pc:picChg>
      </pc:sldChg>
      <pc:sldChg chg="modSp">
        <pc:chgData name="Moe Tabanli" userId="S::mtabanli@middlesexcc.edu::d02b9af5-3a92-4b23-814e-3d5311dc22a5" providerId="AD" clId="Web-{D63685AA-C420-3404-2602-008F3590C66E}" dt="2021-12-12T17:22:58.285" v="359"/>
        <pc:sldMkLst>
          <pc:docMk/>
          <pc:sldMk cId="228946060" sldId="287"/>
        </pc:sldMkLst>
        <pc:picChg chg="mod">
          <ac:chgData name="Moe Tabanli" userId="S::mtabanli@middlesexcc.edu::d02b9af5-3a92-4b23-814e-3d5311dc22a5" providerId="AD" clId="Web-{D63685AA-C420-3404-2602-008F3590C66E}" dt="2021-12-12T17:22:58.285" v="359"/>
          <ac:picMkLst>
            <pc:docMk/>
            <pc:sldMk cId="228946060" sldId="287"/>
            <ac:picMk id="7" creationId="{8A9E4EB9-219E-4FC3-B93C-5FB9C952ECED}"/>
          </ac:picMkLst>
        </pc:picChg>
      </pc:sldChg>
      <pc:sldChg chg="modSp modNotes">
        <pc:chgData name="Moe Tabanli" userId="S::mtabanli@middlesexcc.edu::d02b9af5-3a92-4b23-814e-3d5311dc22a5" providerId="AD" clId="Web-{D63685AA-C420-3404-2602-008F3590C66E}" dt="2021-12-12T17:07:59.481" v="337"/>
        <pc:sldMkLst>
          <pc:docMk/>
          <pc:sldMk cId="4262332523" sldId="291"/>
        </pc:sldMkLst>
        <pc:spChg chg="mod">
          <ac:chgData name="Moe Tabanli" userId="S::mtabanli@middlesexcc.edu::d02b9af5-3a92-4b23-814e-3d5311dc22a5" providerId="AD" clId="Web-{D63685AA-C420-3404-2602-008F3590C66E}" dt="2021-12-12T17:07:08.293" v="333" actId="20577"/>
          <ac:spMkLst>
            <pc:docMk/>
            <pc:sldMk cId="4262332523" sldId="291"/>
            <ac:spMk id="5" creationId="{FA31BD9B-41C9-4AFD-B36B-837D5E00F1C7}"/>
          </ac:spMkLst>
        </pc:spChg>
        <pc:picChg chg="mod">
          <ac:chgData name="Moe Tabanli" userId="S::mtabanli@middlesexcc.edu::d02b9af5-3a92-4b23-814e-3d5311dc22a5" providerId="AD" clId="Web-{D63685AA-C420-3404-2602-008F3590C66E}" dt="2021-12-12T17:07:59.481" v="337"/>
          <ac:picMkLst>
            <pc:docMk/>
            <pc:sldMk cId="4262332523" sldId="291"/>
            <ac:picMk id="4" creationId="{BABA3196-AF13-4BEC-B264-D98D31095A7A}"/>
          </ac:picMkLst>
        </pc:picChg>
      </pc:sldChg>
      <pc:sldChg chg="addSp delSp modSp">
        <pc:chgData name="Moe Tabanli" userId="S::mtabanli@middlesexcc.edu::d02b9af5-3a92-4b23-814e-3d5311dc22a5" providerId="AD" clId="Web-{D63685AA-C420-3404-2602-008F3590C66E}" dt="2021-12-12T17:12:44.910" v="350"/>
        <pc:sldMkLst>
          <pc:docMk/>
          <pc:sldMk cId="1876885613" sldId="292"/>
        </pc:sldMkLst>
        <pc:spChg chg="add del mod">
          <ac:chgData name="Moe Tabanli" userId="S::mtabanli@middlesexcc.edu::d02b9af5-3a92-4b23-814e-3d5311dc22a5" providerId="AD" clId="Web-{D63685AA-C420-3404-2602-008F3590C66E}" dt="2021-12-12T17:11:08.017" v="347"/>
          <ac:spMkLst>
            <pc:docMk/>
            <pc:sldMk cId="1876885613" sldId="292"/>
            <ac:spMk id="2" creationId="{E167CFC9-59A2-465F-90B3-C524BC23F579}"/>
          </ac:spMkLst>
        </pc:spChg>
        <pc:picChg chg="mod">
          <ac:chgData name="Moe Tabanli" userId="S::mtabanli@middlesexcc.edu::d02b9af5-3a92-4b23-814e-3d5311dc22a5" providerId="AD" clId="Web-{D63685AA-C420-3404-2602-008F3590C66E}" dt="2021-12-12T17:12:44.910" v="350"/>
          <ac:picMkLst>
            <pc:docMk/>
            <pc:sldMk cId="1876885613" sldId="292"/>
            <ac:picMk id="4" creationId="{B2890029-375E-4E69-B971-4D03CDFA3BC0}"/>
          </ac:picMkLst>
        </pc:picChg>
      </pc:sldChg>
      <pc:sldChg chg="addSp delSp modSp modNotes">
        <pc:chgData name="Moe Tabanli" userId="S::mtabanli@middlesexcc.edu::d02b9af5-3a92-4b23-814e-3d5311dc22a5" providerId="AD" clId="Web-{D63685AA-C420-3404-2602-008F3590C66E}" dt="2021-12-12T17:29:13.076" v="401" actId="20577"/>
        <pc:sldMkLst>
          <pc:docMk/>
          <pc:sldMk cId="2411954396" sldId="293"/>
        </pc:sldMkLst>
        <pc:spChg chg="add del mod">
          <ac:chgData name="Moe Tabanli" userId="S::mtabanli@middlesexcc.edu::d02b9af5-3a92-4b23-814e-3d5311dc22a5" providerId="AD" clId="Web-{D63685AA-C420-3404-2602-008F3590C66E}" dt="2021-12-12T17:29:13.076" v="401" actId="20577"/>
          <ac:spMkLst>
            <pc:docMk/>
            <pc:sldMk cId="2411954396" sldId="293"/>
            <ac:spMk id="3" creationId="{4EEC695A-D6A9-4C73-96B0-4FA5D7EB2412}"/>
          </ac:spMkLst>
        </pc:spChg>
        <pc:spChg chg="mod">
          <ac:chgData name="Moe Tabanli" userId="S::mtabanli@middlesexcc.edu::d02b9af5-3a92-4b23-814e-3d5311dc22a5" providerId="AD" clId="Web-{D63685AA-C420-3404-2602-008F3590C66E}" dt="2021-12-12T17:27:42.948" v="383" actId="20577"/>
          <ac:spMkLst>
            <pc:docMk/>
            <pc:sldMk cId="2411954396" sldId="293"/>
            <ac:spMk id="5" creationId="{84F46934-1E0C-4EF4-AC6D-22A5AB08DB43}"/>
          </ac:spMkLst>
        </pc:spChg>
        <pc:picChg chg="mod">
          <ac:chgData name="Moe Tabanli" userId="S::mtabanli@middlesexcc.edu::d02b9af5-3a92-4b23-814e-3d5311dc22a5" providerId="AD" clId="Web-{D63685AA-C420-3404-2602-008F3590C66E}" dt="2021-12-12T17:27:46.261" v="385" actId="1076"/>
          <ac:picMkLst>
            <pc:docMk/>
            <pc:sldMk cId="2411954396" sldId="293"/>
            <ac:picMk id="4" creationId="{C337A803-58BA-4D38-AD12-034A85BA30AE}"/>
          </ac:picMkLst>
        </pc:picChg>
      </pc:sldChg>
      <pc:sldChg chg="modSp">
        <pc:chgData name="Moe Tabanli" userId="S::mtabanli@middlesexcc.edu::d02b9af5-3a92-4b23-814e-3d5311dc22a5" providerId="AD" clId="Web-{D63685AA-C420-3404-2602-008F3590C66E}" dt="2021-12-12T17:26:52.431" v="376"/>
        <pc:sldMkLst>
          <pc:docMk/>
          <pc:sldMk cId="3011105963" sldId="294"/>
        </pc:sldMkLst>
        <pc:picChg chg="mod">
          <ac:chgData name="Moe Tabanli" userId="S::mtabanli@middlesexcc.edu::d02b9af5-3a92-4b23-814e-3d5311dc22a5" providerId="AD" clId="Web-{D63685AA-C420-3404-2602-008F3590C66E}" dt="2021-12-12T17:26:52.431" v="376"/>
          <ac:picMkLst>
            <pc:docMk/>
            <pc:sldMk cId="3011105963" sldId="294"/>
            <ac:picMk id="4" creationId="{B2890029-375E-4E69-B971-4D03CDFA3BC0}"/>
          </ac:picMkLst>
        </pc:picChg>
      </pc:sldChg>
      <pc:sldChg chg="addSp delSp modSp">
        <pc:chgData name="Moe Tabanli" userId="S::mtabanli@middlesexcc.edu::d02b9af5-3a92-4b23-814e-3d5311dc22a5" providerId="AD" clId="Web-{D63685AA-C420-3404-2602-008F3590C66E}" dt="2021-12-12T17:33:41.910" v="482" actId="20577"/>
        <pc:sldMkLst>
          <pc:docMk/>
          <pc:sldMk cId="1866642746" sldId="297"/>
        </pc:sldMkLst>
        <pc:spChg chg="mod">
          <ac:chgData name="Moe Tabanli" userId="S::mtabanli@middlesexcc.edu::d02b9af5-3a92-4b23-814e-3d5311dc22a5" providerId="AD" clId="Web-{D63685AA-C420-3404-2602-008F3590C66E}" dt="2021-12-12T17:33:41.910" v="482" actId="20577"/>
          <ac:spMkLst>
            <pc:docMk/>
            <pc:sldMk cId="1866642746" sldId="297"/>
            <ac:spMk id="3" creationId="{F2EB596E-7B1E-4B76-8F9E-3622F60651B0}"/>
          </ac:spMkLst>
        </pc:spChg>
        <pc:spChg chg="mod">
          <ac:chgData name="Moe Tabanli" userId="S::mtabanli@middlesexcc.edu::d02b9af5-3a92-4b23-814e-3d5311dc22a5" providerId="AD" clId="Web-{D63685AA-C420-3404-2602-008F3590C66E}" dt="2021-12-12T17:33:24.722" v="477" actId="14100"/>
          <ac:spMkLst>
            <pc:docMk/>
            <pc:sldMk cId="1866642746" sldId="297"/>
            <ac:spMk id="5" creationId="{802F883E-B98B-489F-B876-96DA4C360164}"/>
          </ac:spMkLst>
        </pc:spChg>
        <pc:spChg chg="add del">
          <ac:chgData name="Moe Tabanli" userId="S::mtabanli@middlesexcc.edu::d02b9af5-3a92-4b23-814e-3d5311dc22a5" providerId="AD" clId="Web-{D63685AA-C420-3404-2602-008F3590C66E}" dt="2021-12-12T17:31:36.938" v="417"/>
          <ac:spMkLst>
            <pc:docMk/>
            <pc:sldMk cId="1866642746" sldId="297"/>
            <ac:spMk id="6" creationId="{35E82FBB-F5A8-45E1-B1CA-7E72C0D3CD99}"/>
          </ac:spMkLst>
        </pc:spChg>
        <pc:picChg chg="mod">
          <ac:chgData name="Moe Tabanli" userId="S::mtabanli@middlesexcc.edu::d02b9af5-3a92-4b23-814e-3d5311dc22a5" providerId="AD" clId="Web-{D63685AA-C420-3404-2602-008F3590C66E}" dt="2021-12-12T17:30:51.969" v="402"/>
          <ac:picMkLst>
            <pc:docMk/>
            <pc:sldMk cId="1866642746" sldId="297"/>
            <ac:picMk id="4" creationId="{B2890029-375E-4E69-B971-4D03CDFA3BC0}"/>
          </ac:picMkLst>
        </pc:picChg>
      </pc:sldChg>
      <pc:sldChg chg="modSp">
        <pc:chgData name="Moe Tabanli" userId="S::mtabanli@middlesexcc.edu::d02b9af5-3a92-4b23-814e-3d5311dc22a5" providerId="AD" clId="Web-{D63685AA-C420-3404-2602-008F3590C66E}" dt="2021-12-12T17:50:02.544" v="558" actId="20577"/>
        <pc:sldMkLst>
          <pc:docMk/>
          <pc:sldMk cId="2826284529" sldId="298"/>
        </pc:sldMkLst>
        <pc:spChg chg="mod">
          <ac:chgData name="Moe Tabanli" userId="S::mtabanli@middlesexcc.edu::d02b9af5-3a92-4b23-814e-3d5311dc22a5" providerId="AD" clId="Web-{D63685AA-C420-3404-2602-008F3590C66E}" dt="2021-12-12T17:34:01.614" v="486" actId="20577"/>
          <ac:spMkLst>
            <pc:docMk/>
            <pc:sldMk cId="2826284529" sldId="298"/>
            <ac:spMk id="3" creationId="{F2EB596E-7B1E-4B76-8F9E-3622F60651B0}"/>
          </ac:spMkLst>
        </pc:spChg>
        <pc:spChg chg="mod">
          <ac:chgData name="Moe Tabanli" userId="S::mtabanli@middlesexcc.edu::d02b9af5-3a92-4b23-814e-3d5311dc22a5" providerId="AD" clId="Web-{D63685AA-C420-3404-2602-008F3590C66E}" dt="2021-12-12T17:50:02.544" v="558" actId="20577"/>
          <ac:spMkLst>
            <pc:docMk/>
            <pc:sldMk cId="2826284529" sldId="298"/>
            <ac:spMk id="5" creationId="{802F883E-B98B-489F-B876-96DA4C360164}"/>
          </ac:spMkLst>
        </pc:spChg>
        <pc:picChg chg="mod">
          <ac:chgData name="Moe Tabanli" userId="S::mtabanli@middlesexcc.edu::d02b9af5-3a92-4b23-814e-3d5311dc22a5" providerId="AD" clId="Web-{D63685AA-C420-3404-2602-008F3590C66E}" dt="2021-12-12T17:34:41.459" v="487"/>
          <ac:picMkLst>
            <pc:docMk/>
            <pc:sldMk cId="2826284529" sldId="298"/>
            <ac:picMk id="4" creationId="{B2890029-375E-4E69-B971-4D03CDFA3BC0}"/>
          </ac:picMkLst>
        </pc:picChg>
      </pc:sldChg>
      <pc:sldChg chg="modSp modNotes">
        <pc:chgData name="Moe Tabanli" userId="S::mtabanli@middlesexcc.edu::d02b9af5-3a92-4b23-814e-3d5311dc22a5" providerId="AD" clId="Web-{D63685AA-C420-3404-2602-008F3590C66E}" dt="2021-12-12T17:37:04.634" v="547" actId="14100"/>
        <pc:sldMkLst>
          <pc:docMk/>
          <pc:sldMk cId="2524703167" sldId="301"/>
        </pc:sldMkLst>
        <pc:spChg chg="mod">
          <ac:chgData name="Moe Tabanli" userId="S::mtabanli@middlesexcc.edu::d02b9af5-3a92-4b23-814e-3d5311dc22a5" providerId="AD" clId="Web-{D63685AA-C420-3404-2602-008F3590C66E}" dt="2021-12-12T17:37:04.634" v="547" actId="14100"/>
          <ac:spMkLst>
            <pc:docMk/>
            <pc:sldMk cId="2524703167" sldId="301"/>
            <ac:spMk id="3" creationId="{FD3F5D7F-F661-41C7-BF2E-CEE10025C0A0}"/>
          </ac:spMkLst>
        </pc:spChg>
        <pc:spChg chg="mod">
          <ac:chgData name="Moe Tabanli" userId="S::mtabanli@middlesexcc.edu::d02b9af5-3a92-4b23-814e-3d5311dc22a5" providerId="AD" clId="Web-{D63685AA-C420-3404-2602-008F3590C66E}" dt="2021-12-12T17:34:55.037" v="489" actId="20577"/>
          <ac:spMkLst>
            <pc:docMk/>
            <pc:sldMk cId="2524703167" sldId="301"/>
            <ac:spMk id="4" creationId="{A2D0E306-727B-4E54-9E63-3102B93A0390}"/>
          </ac:spMkLst>
        </pc:spChg>
      </pc:sldChg>
      <pc:sldChg chg="addSp modSp new">
        <pc:chgData name="Moe Tabanli" userId="S::mtabanli@middlesexcc.edu::d02b9af5-3a92-4b23-814e-3d5311dc22a5" providerId="AD" clId="Web-{D63685AA-C420-3404-2602-008F3590C66E}" dt="2021-12-12T17:23:46.536" v="369" actId="20577"/>
        <pc:sldMkLst>
          <pc:docMk/>
          <pc:sldMk cId="1573491043" sldId="302"/>
        </pc:sldMkLst>
        <pc:spChg chg="mod">
          <ac:chgData name="Moe Tabanli" userId="S::mtabanli@middlesexcc.edu::d02b9af5-3a92-4b23-814e-3d5311dc22a5" providerId="AD" clId="Web-{D63685AA-C420-3404-2602-008F3590C66E}" dt="2021-12-12T16:59:35.578" v="11" actId="20577"/>
          <ac:spMkLst>
            <pc:docMk/>
            <pc:sldMk cId="1573491043" sldId="302"/>
            <ac:spMk id="2" creationId="{BEDD7C56-8125-4A0C-89BC-2A632A592362}"/>
          </ac:spMkLst>
        </pc:spChg>
        <pc:spChg chg="mod">
          <ac:chgData name="Moe Tabanli" userId="S::mtabanli@middlesexcc.edu::d02b9af5-3a92-4b23-814e-3d5311dc22a5" providerId="AD" clId="Web-{D63685AA-C420-3404-2602-008F3590C66E}" dt="2021-12-12T17:23:46.536" v="369" actId="20577"/>
          <ac:spMkLst>
            <pc:docMk/>
            <pc:sldMk cId="1573491043" sldId="302"/>
            <ac:spMk id="3" creationId="{E9411C19-2020-454C-8C07-DE0C5681EC4E}"/>
          </ac:spMkLst>
        </pc:spChg>
        <pc:graphicFrameChg chg="add mod modGraphic">
          <ac:chgData name="Moe Tabanli" userId="S::mtabanli@middlesexcc.edu::d02b9af5-3a92-4b23-814e-3d5311dc22a5" providerId="AD" clId="Web-{D63685AA-C420-3404-2602-008F3590C66E}" dt="2021-12-12T17:05:57.275" v="326"/>
          <ac:graphicFrameMkLst>
            <pc:docMk/>
            <pc:sldMk cId="1573491043" sldId="302"/>
            <ac:graphicFrameMk id="4" creationId="{0026A44B-AC7A-46F0-AE9F-074477DCE278}"/>
          </ac:graphicFrameMkLst>
        </pc:graphicFrameChg>
      </pc:sldChg>
    </pc:docChg>
  </pc:docChgLst>
  <pc:docChgLst>
    <pc:chgData name="Moe Tabanli" userId="S::mtabanli@middlesexcc.edu::d02b9af5-3a92-4b23-814e-3d5311dc22a5" providerId="AD" clId="Web-{1C5C5938-B707-4105-4073-15D4E70DED6A}"/>
    <pc:docChg chg="modSld">
      <pc:chgData name="Moe Tabanli" userId="S::mtabanli@middlesexcc.edu::d02b9af5-3a92-4b23-814e-3d5311dc22a5" providerId="AD" clId="Web-{1C5C5938-B707-4105-4073-15D4E70DED6A}" dt="2022-03-04T15:14:37.998" v="49" actId="14100"/>
      <pc:docMkLst>
        <pc:docMk/>
      </pc:docMkLst>
      <pc:sldChg chg="addSp delSp modSp">
        <pc:chgData name="Moe Tabanli" userId="S::mtabanli@middlesexcc.edu::d02b9af5-3a92-4b23-814e-3d5311dc22a5" providerId="AD" clId="Web-{1C5C5938-B707-4105-4073-15D4E70DED6A}" dt="2022-03-04T15:05:55.718" v="7" actId="14100"/>
        <pc:sldMkLst>
          <pc:docMk/>
          <pc:sldMk cId="109857222" sldId="256"/>
        </pc:sldMkLst>
        <pc:picChg chg="del">
          <ac:chgData name="Moe Tabanli" userId="S::mtabanli@middlesexcc.edu::d02b9af5-3a92-4b23-814e-3d5311dc22a5" providerId="AD" clId="Web-{1C5C5938-B707-4105-4073-15D4E70DED6A}" dt="2022-03-04T15:05:14.186" v="0"/>
          <ac:picMkLst>
            <pc:docMk/>
            <pc:sldMk cId="109857222" sldId="256"/>
            <ac:picMk id="4" creationId="{57AF14E5-9455-4C41-AFD3-0AADC0BD773A}"/>
          </ac:picMkLst>
        </pc:picChg>
        <pc:picChg chg="add mod">
          <ac:chgData name="Moe Tabanli" userId="S::mtabanli@middlesexcc.edu::d02b9af5-3a92-4b23-814e-3d5311dc22a5" providerId="AD" clId="Web-{1C5C5938-B707-4105-4073-15D4E70DED6A}" dt="2022-03-04T15:05:55.718" v="7" actId="14100"/>
          <ac:picMkLst>
            <pc:docMk/>
            <pc:sldMk cId="109857222" sldId="256"/>
            <ac:picMk id="5" creationId="{77F1E748-ED16-48BA-811A-4254564AFF37}"/>
          </ac:picMkLst>
        </pc:picChg>
      </pc:sldChg>
      <pc:sldChg chg="modSp">
        <pc:chgData name="Moe Tabanli" userId="S::mtabanli@middlesexcc.edu::d02b9af5-3a92-4b23-814e-3d5311dc22a5" providerId="AD" clId="Web-{1C5C5938-B707-4105-4073-15D4E70DED6A}" dt="2022-03-04T15:09:57.475" v="23" actId="14100"/>
        <pc:sldMkLst>
          <pc:docMk/>
          <pc:sldMk cId="1968695223" sldId="260"/>
        </pc:sldMkLst>
        <pc:spChg chg="mod">
          <ac:chgData name="Moe Tabanli" userId="S::mtabanli@middlesexcc.edu::d02b9af5-3a92-4b23-814e-3d5311dc22a5" providerId="AD" clId="Web-{1C5C5938-B707-4105-4073-15D4E70DED6A}" dt="2022-03-04T15:09:49.818" v="20" actId="1076"/>
          <ac:spMkLst>
            <pc:docMk/>
            <pc:sldMk cId="1968695223" sldId="260"/>
            <ac:spMk id="3" creationId="{F18CC320-E421-4213-A356-F4FB4734EA51}"/>
          </ac:spMkLst>
        </pc:spChg>
        <pc:spChg chg="mod">
          <ac:chgData name="Moe Tabanli" userId="S::mtabanli@middlesexcc.edu::d02b9af5-3a92-4b23-814e-3d5311dc22a5" providerId="AD" clId="Web-{1C5C5938-B707-4105-4073-15D4E70DED6A}" dt="2022-03-04T15:09:40.068" v="19" actId="20577"/>
          <ac:spMkLst>
            <pc:docMk/>
            <pc:sldMk cId="1968695223" sldId="260"/>
            <ac:spMk id="10" creationId="{122F4D26-F590-4977-AA0E-80FBBA2E8C10}"/>
          </ac:spMkLst>
        </pc:spChg>
        <pc:picChg chg="mod">
          <ac:chgData name="Moe Tabanli" userId="S::mtabanli@middlesexcc.edu::d02b9af5-3a92-4b23-814e-3d5311dc22a5" providerId="AD" clId="Web-{1C5C5938-B707-4105-4073-15D4E70DED6A}" dt="2022-03-04T15:09:57.475" v="23" actId="14100"/>
          <ac:picMkLst>
            <pc:docMk/>
            <pc:sldMk cId="1968695223" sldId="260"/>
            <ac:picMk id="6" creationId="{AF013FE1-4B98-47BF-BD67-75A116617332}"/>
          </ac:picMkLst>
        </pc:picChg>
      </pc:sldChg>
      <pc:sldChg chg="addSp modSp">
        <pc:chgData name="Moe Tabanli" userId="S::mtabanli@middlesexcc.edu::d02b9af5-3a92-4b23-814e-3d5311dc22a5" providerId="AD" clId="Web-{1C5C5938-B707-4105-4073-15D4E70DED6A}" dt="2022-03-04T15:14:37.998" v="49" actId="14100"/>
        <pc:sldMkLst>
          <pc:docMk/>
          <pc:sldMk cId="1866642746" sldId="297"/>
        </pc:sldMkLst>
        <pc:spChg chg="mod">
          <ac:chgData name="Moe Tabanli" userId="S::mtabanli@middlesexcc.edu::d02b9af5-3a92-4b23-814e-3d5311dc22a5" providerId="AD" clId="Web-{1C5C5938-B707-4105-4073-15D4E70DED6A}" dt="2022-03-04T15:14:20.544" v="46" actId="20577"/>
          <ac:spMkLst>
            <pc:docMk/>
            <pc:sldMk cId="1866642746" sldId="297"/>
            <ac:spMk id="3" creationId="{F2EB596E-7B1E-4B76-8F9E-3622F60651B0}"/>
          </ac:spMkLst>
        </pc:spChg>
        <pc:picChg chg="add mod">
          <ac:chgData name="Moe Tabanli" userId="S::mtabanli@middlesexcc.edu::d02b9af5-3a92-4b23-814e-3d5311dc22a5" providerId="AD" clId="Web-{1C5C5938-B707-4105-4073-15D4E70DED6A}" dt="2022-03-04T15:13:43.325" v="38" actId="1076"/>
          <ac:picMkLst>
            <pc:docMk/>
            <pc:sldMk cId="1866642746" sldId="297"/>
            <ac:picMk id="2" creationId="{7C787EF6-B214-4BD2-8CB3-0151A2113AFA}"/>
          </ac:picMkLst>
        </pc:picChg>
        <pc:picChg chg="add mod">
          <ac:chgData name="Moe Tabanli" userId="S::mtabanli@middlesexcc.edu::d02b9af5-3a92-4b23-814e-3d5311dc22a5" providerId="AD" clId="Web-{1C5C5938-B707-4105-4073-15D4E70DED6A}" dt="2022-03-04T15:13:46.184" v="39" actId="1076"/>
          <ac:picMkLst>
            <pc:docMk/>
            <pc:sldMk cId="1866642746" sldId="297"/>
            <ac:picMk id="7" creationId="{165733B8-40F0-45DB-AC71-F15F6DABB63B}"/>
          </ac:picMkLst>
        </pc:picChg>
        <pc:picChg chg="add">
          <ac:chgData name="Moe Tabanli" userId="S::mtabanli@middlesexcc.edu::d02b9af5-3a92-4b23-814e-3d5311dc22a5" providerId="AD" clId="Web-{1C5C5938-B707-4105-4073-15D4E70DED6A}" dt="2022-03-04T15:13:38.215" v="36"/>
          <ac:picMkLst>
            <pc:docMk/>
            <pc:sldMk cId="1866642746" sldId="297"/>
            <ac:picMk id="9" creationId="{054FB194-C12B-462D-B30C-8A79811CE35A}"/>
          </ac:picMkLst>
        </pc:picChg>
        <pc:picChg chg="add mod">
          <ac:chgData name="Moe Tabanli" userId="S::mtabanli@middlesexcc.edu::d02b9af5-3a92-4b23-814e-3d5311dc22a5" providerId="AD" clId="Web-{1C5C5938-B707-4105-4073-15D4E70DED6A}" dt="2022-03-04T15:14:37.998" v="49" actId="14100"/>
          <ac:picMkLst>
            <pc:docMk/>
            <pc:sldMk cId="1866642746" sldId="297"/>
            <ac:picMk id="11" creationId="{0EC9FD4D-C094-45A5-88D5-4B1BF897DCD0}"/>
          </ac:picMkLst>
        </pc:picChg>
      </pc:sldChg>
      <pc:sldChg chg="modSp">
        <pc:chgData name="Moe Tabanli" userId="S::mtabanli@middlesexcc.edu::d02b9af5-3a92-4b23-814e-3d5311dc22a5" providerId="AD" clId="Web-{1C5C5938-B707-4105-4073-15D4E70DED6A}" dt="2022-03-04T15:14:12.607" v="44" actId="20577"/>
        <pc:sldMkLst>
          <pc:docMk/>
          <pc:sldMk cId="2826284529" sldId="298"/>
        </pc:sldMkLst>
        <pc:spChg chg="mod">
          <ac:chgData name="Moe Tabanli" userId="S::mtabanli@middlesexcc.edu::d02b9af5-3a92-4b23-814e-3d5311dc22a5" providerId="AD" clId="Web-{1C5C5938-B707-4105-4073-15D4E70DED6A}" dt="2022-03-04T15:14:12.607" v="44" actId="20577"/>
          <ac:spMkLst>
            <pc:docMk/>
            <pc:sldMk cId="2826284529" sldId="298"/>
            <ac:spMk id="3" creationId="{F2EB596E-7B1E-4B76-8F9E-3622F60651B0}"/>
          </ac:spMkLst>
        </pc:spChg>
        <pc:picChg chg="mod">
          <ac:chgData name="Moe Tabanli" userId="S::mtabanli@middlesexcc.edu::d02b9af5-3a92-4b23-814e-3d5311dc22a5" providerId="AD" clId="Web-{1C5C5938-B707-4105-4073-15D4E70DED6A}" dt="2022-03-04T15:12:59.620" v="25" actId="14100"/>
          <ac:picMkLst>
            <pc:docMk/>
            <pc:sldMk cId="2826284529" sldId="298"/>
            <ac:picMk id="2" creationId="{6641B584-7CB3-4486-860D-ED85D1BCF723}"/>
          </ac:picMkLst>
        </pc:picChg>
        <pc:picChg chg="mod">
          <ac:chgData name="Moe Tabanli" userId="S::mtabanli@middlesexcc.edu::d02b9af5-3a92-4b23-814e-3d5311dc22a5" providerId="AD" clId="Web-{1C5C5938-B707-4105-4073-15D4E70DED6A}" dt="2022-03-04T15:13:09.496" v="27" actId="1076"/>
          <ac:picMkLst>
            <pc:docMk/>
            <pc:sldMk cId="2826284529" sldId="298"/>
            <ac:picMk id="7" creationId="{95485ACE-06D9-49CA-9ED1-32DF6D4A15D0}"/>
          </ac:picMkLst>
        </pc:picChg>
        <pc:picChg chg="mod">
          <ac:chgData name="Moe Tabanli" userId="S::mtabanli@middlesexcc.edu::d02b9af5-3a92-4b23-814e-3d5311dc22a5" providerId="AD" clId="Web-{1C5C5938-B707-4105-4073-15D4E70DED6A}" dt="2022-03-04T15:13:05.230" v="26" actId="14100"/>
          <ac:picMkLst>
            <pc:docMk/>
            <pc:sldMk cId="2826284529" sldId="298"/>
            <ac:picMk id="8" creationId="{01CBB18D-E0B4-48AB-9408-956E045EBB5B}"/>
          </ac:picMkLst>
        </pc:picChg>
      </pc:sldChg>
    </pc:docChg>
  </pc:docChgLst>
  <pc:docChgLst>
    <pc:chgData name="Benson, Michael T." userId="S::benson_rowan.edu#ext#@middlesex.onmicrosoft.com::7c5dbc09-3044-43d6-adf7-fb53ae4f67be" providerId="AD" clId="Web-{96EEC917-5083-E7D3-8E2A-FFB372BE0F45}"/>
    <pc:docChg chg="modSld">
      <pc:chgData name="Benson, Michael T." userId="S::benson_rowan.edu#ext#@middlesex.onmicrosoft.com::7c5dbc09-3044-43d6-adf7-fb53ae4f67be" providerId="AD" clId="Web-{96EEC917-5083-E7D3-8E2A-FFB372BE0F45}" dt="2022-01-12T22:08:35.911" v="2"/>
      <pc:docMkLst>
        <pc:docMk/>
      </pc:docMkLst>
      <pc:sldChg chg="modSp">
        <pc:chgData name="Benson, Michael T." userId="S::benson_rowan.edu#ext#@middlesex.onmicrosoft.com::7c5dbc09-3044-43d6-adf7-fb53ae4f67be" providerId="AD" clId="Web-{96EEC917-5083-E7D3-8E2A-FFB372BE0F45}" dt="2022-01-12T22:06:38.299" v="0"/>
        <pc:sldMkLst>
          <pc:docMk/>
          <pc:sldMk cId="109857222" sldId="256"/>
        </pc:sldMkLst>
        <pc:picChg chg="mod">
          <ac:chgData name="Benson, Michael T." userId="S::benson_rowan.edu#ext#@middlesex.onmicrosoft.com::7c5dbc09-3044-43d6-adf7-fb53ae4f67be" providerId="AD" clId="Web-{96EEC917-5083-E7D3-8E2A-FFB372BE0F45}" dt="2022-01-12T22:06:38.299" v="0"/>
          <ac:picMkLst>
            <pc:docMk/>
            <pc:sldMk cId="109857222" sldId="256"/>
            <ac:picMk id="4" creationId="{57AF14E5-9455-4C41-AFD3-0AADC0BD773A}"/>
          </ac:picMkLst>
        </pc:picChg>
      </pc:sldChg>
      <pc:sldChg chg="modSp">
        <pc:chgData name="Benson, Michael T." userId="S::benson_rowan.edu#ext#@middlesex.onmicrosoft.com::7c5dbc09-3044-43d6-adf7-fb53ae4f67be" providerId="AD" clId="Web-{96EEC917-5083-E7D3-8E2A-FFB372BE0F45}" dt="2022-01-12T22:08:06.238" v="1"/>
        <pc:sldMkLst>
          <pc:docMk/>
          <pc:sldMk cId="3089762986" sldId="295"/>
        </pc:sldMkLst>
        <pc:picChg chg="mod">
          <ac:chgData name="Benson, Michael T." userId="S::benson_rowan.edu#ext#@middlesex.onmicrosoft.com::7c5dbc09-3044-43d6-adf7-fb53ae4f67be" providerId="AD" clId="Web-{96EEC917-5083-E7D3-8E2A-FFB372BE0F45}" dt="2022-01-12T22:08:06.238" v="1"/>
          <ac:picMkLst>
            <pc:docMk/>
            <pc:sldMk cId="3089762986" sldId="295"/>
            <ac:picMk id="4" creationId="{CE29B56D-A358-4CFB-9A18-095C06258E56}"/>
          </ac:picMkLst>
        </pc:picChg>
      </pc:sldChg>
      <pc:sldChg chg="modSp">
        <pc:chgData name="Benson, Michael T." userId="S::benson_rowan.edu#ext#@middlesex.onmicrosoft.com::7c5dbc09-3044-43d6-adf7-fb53ae4f67be" providerId="AD" clId="Web-{96EEC917-5083-E7D3-8E2A-FFB372BE0F45}" dt="2022-01-12T22:08:35.911" v="2"/>
        <pc:sldMkLst>
          <pc:docMk/>
          <pc:sldMk cId="3790698035" sldId="296"/>
        </pc:sldMkLst>
        <pc:picChg chg="mod">
          <ac:chgData name="Benson, Michael T." userId="S::benson_rowan.edu#ext#@middlesex.onmicrosoft.com::7c5dbc09-3044-43d6-adf7-fb53ae4f67be" providerId="AD" clId="Web-{96EEC917-5083-E7D3-8E2A-FFB372BE0F45}" dt="2022-01-12T22:08:35.911" v="2"/>
          <ac:picMkLst>
            <pc:docMk/>
            <pc:sldMk cId="3790698035" sldId="296"/>
            <ac:picMk id="4" creationId="{D906292E-6D21-4032-9969-F4B689097596}"/>
          </ac:picMkLst>
        </pc:picChg>
      </pc:sldChg>
    </pc:docChg>
  </pc:docChgLst>
  <pc:docChgLst>
    <pc:chgData name="Steven Chudnick" userId="S::schudnick@middlesexcc.edu::baf61f61-a242-4012-a465-0270382d3865" providerId="AD" clId="Web-{41E3F38D-A649-C0DA-77EF-DAC5C531D88F}"/>
    <pc:docChg chg="modSld">
      <pc:chgData name="Steven Chudnick" userId="S::schudnick@middlesexcc.edu::baf61f61-a242-4012-a465-0270382d3865" providerId="AD" clId="Web-{41E3F38D-A649-C0DA-77EF-DAC5C531D88F}" dt="2022-01-25T20:31:44.317" v="0" actId="1076"/>
      <pc:docMkLst>
        <pc:docMk/>
      </pc:docMkLst>
      <pc:sldChg chg="modSp">
        <pc:chgData name="Steven Chudnick" userId="S::schudnick@middlesexcc.edu::baf61f61-a242-4012-a465-0270382d3865" providerId="AD" clId="Web-{41E3F38D-A649-C0DA-77EF-DAC5C531D88F}" dt="2022-01-25T20:31:44.317" v="0" actId="1076"/>
        <pc:sldMkLst>
          <pc:docMk/>
          <pc:sldMk cId="4262332523" sldId="291"/>
        </pc:sldMkLst>
        <pc:picChg chg="mod">
          <ac:chgData name="Steven Chudnick" userId="S::schudnick@middlesexcc.edu::baf61f61-a242-4012-a465-0270382d3865" providerId="AD" clId="Web-{41E3F38D-A649-C0DA-77EF-DAC5C531D88F}" dt="2022-01-25T20:31:44.317" v="0" actId="1076"/>
          <ac:picMkLst>
            <pc:docMk/>
            <pc:sldMk cId="4262332523" sldId="291"/>
            <ac:picMk id="4" creationId="{BABA3196-AF13-4BEC-B264-D98D31095A7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DCF67-16A6-455E-9F08-D082D48E1545}" type="datetimeFigureOut">
              <a:rPr lang="en-US"/>
              <a:t>3/4/2022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1B81A-D436-4937-B34E-10BA7995EB21}" type="slidenum">
              <a:rPr lang="en-US"/>
              <a:t>‹#›</a:t>
            </a:fld>
            <a:endParaRPr lang="en-US"/>
          </a:p>
        </p:txBody>
      </p:sp>
    </p:spTree>
    <p:extLst>
      <p:ext uri="{BB962C8B-B14F-4D97-AF65-F5344CB8AC3E}">
        <p14:creationId xmlns:p14="http://schemas.microsoft.com/office/powerpoint/2010/main" val="42269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 = F d cos(theta)</a:t>
            </a:r>
          </a:p>
          <a:p>
            <a:r>
              <a:rPr lang="en-US" dirty="0"/>
              <a:t>F= 75 N</a:t>
            </a:r>
            <a:endParaRPr lang="en-US" dirty="0">
              <a:cs typeface="Calibri"/>
            </a:endParaRPr>
          </a:p>
          <a:p>
            <a:r>
              <a:rPr lang="en-US" dirty="0"/>
              <a:t>d= 24 m</a:t>
            </a:r>
            <a:endParaRPr lang="en-US" dirty="0">
              <a:cs typeface="Calibri"/>
            </a:endParaRPr>
          </a:p>
          <a:p>
            <a:r>
              <a:rPr lang="en-US" dirty="0"/>
              <a:t>Theta=60</a:t>
            </a:r>
            <a:endParaRPr lang="en-US" dirty="0">
              <a:cs typeface="Calibri"/>
            </a:endParaRPr>
          </a:p>
          <a:p>
            <a:r>
              <a:rPr lang="en-US" dirty="0"/>
              <a:t>W= (75)(24)cos(60)</a:t>
            </a:r>
            <a:endParaRPr lang="en-US" dirty="0">
              <a:cs typeface="Calibri"/>
            </a:endParaRPr>
          </a:p>
          <a:p>
            <a:r>
              <a:rPr lang="en-US" dirty="0"/>
              <a:t>W =1800 Joules</a:t>
            </a:r>
            <a:endParaRPr lang="en-US" dirty="0">
              <a:cs typeface="Calibri"/>
            </a:endParaRPr>
          </a:p>
          <a:p>
            <a:r>
              <a:rPr lang="en-US" dirty="0"/>
              <a:t>Cos(180)=-1 f=20 d=24</a:t>
            </a:r>
            <a:endParaRPr lang="en-US" dirty="0">
              <a:cs typeface="Calibri" panose="020F0502020204030204"/>
            </a:endParaRPr>
          </a:p>
          <a:p>
            <a:r>
              <a:rPr lang="en-US" dirty="0"/>
              <a:t>W=20(24)(-1)=-480</a:t>
            </a:r>
            <a:endParaRPr lang="en-US" dirty="0">
              <a:cs typeface="Calibri" panose="020F0502020204030204"/>
            </a:endParaRPr>
          </a:p>
          <a:p>
            <a:r>
              <a:rPr lang="en-US" dirty="0"/>
              <a:t>W= -480 J</a:t>
            </a:r>
            <a:endParaRPr lang="en-US" dirty="0">
              <a:cs typeface="Calibri" panose="020F0502020204030204"/>
            </a:endParaRPr>
          </a:p>
          <a:p>
            <a:r>
              <a:rPr lang="en-US" dirty="0"/>
              <a:t>Friction took energy from the system</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1C1B81A-D436-4937-B34E-10BA7995EB21}" type="slidenum">
              <a:rPr lang="en-US"/>
              <a:t>7</a:t>
            </a:fld>
            <a:endParaRPr lang="en-US"/>
          </a:p>
        </p:txBody>
      </p:sp>
    </p:spTree>
    <p:extLst>
      <p:ext uri="{BB962C8B-B14F-4D97-AF65-F5344CB8AC3E}">
        <p14:creationId xmlns:p14="http://schemas.microsoft.com/office/powerpoint/2010/main" val="23752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W(0-1)= 1 J</a:t>
            </a:r>
          </a:p>
          <a:p>
            <a:r>
              <a:rPr lang="en-US" dirty="0"/>
              <a:t>W(1-3) = π/2</a:t>
            </a:r>
            <a:endParaRPr lang="en-US" dirty="0">
              <a:cs typeface="Calibri"/>
            </a:endParaRPr>
          </a:p>
          <a:p>
            <a:r>
              <a:rPr lang="en-US" dirty="0"/>
              <a:t>W(3-5)= -1J</a:t>
            </a:r>
            <a:endParaRPr lang="en-US" dirty="0">
              <a:cs typeface="Calibri"/>
            </a:endParaRPr>
          </a:p>
          <a:p>
            <a:r>
              <a:rPr lang="en-US" dirty="0"/>
              <a:t>W(net)=π/2</a:t>
            </a:r>
            <a:endParaRPr lang="en-US" dirty="0">
              <a:cs typeface="Calibri"/>
            </a:endParaRPr>
          </a:p>
          <a:p>
            <a:r>
              <a:rPr lang="en-US" dirty="0"/>
              <a:t>W(net)=1.57 J</a:t>
            </a:r>
            <a:endParaRPr lang="en-US" dirty="0">
              <a:cs typeface="Calibri"/>
            </a:endParaRPr>
          </a:p>
        </p:txBody>
      </p:sp>
      <p:sp>
        <p:nvSpPr>
          <p:cNvPr id="4" name="Slide Number Placeholder 3"/>
          <p:cNvSpPr>
            <a:spLocks noGrp="1"/>
          </p:cNvSpPr>
          <p:nvPr>
            <p:ph type="sldNum" sz="quarter" idx="5"/>
          </p:nvPr>
        </p:nvSpPr>
        <p:spPr/>
        <p:txBody>
          <a:bodyPr/>
          <a:lstStyle/>
          <a:p>
            <a:fld id="{11C1B81A-D436-4937-B34E-10BA7995EB21}" type="slidenum">
              <a:rPr lang="en-US"/>
              <a:t>10</a:t>
            </a:fld>
            <a:endParaRPr lang="en-US"/>
          </a:p>
        </p:txBody>
      </p:sp>
    </p:spTree>
    <p:extLst>
      <p:ext uri="{BB962C8B-B14F-4D97-AF65-F5344CB8AC3E}">
        <p14:creationId xmlns:p14="http://schemas.microsoft.com/office/powerpoint/2010/main" val="369969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 A: </a:t>
            </a:r>
            <a:r>
              <a:rPr lang="en-US" dirty="0" err="1"/>
              <a:t>KEi</a:t>
            </a:r>
            <a:r>
              <a:rPr lang="en-US" dirty="0"/>
              <a:t> = ½(50)(6^2)=900J KEF=½ (50)(8^2)=1600J    W=1600-900=700J</a:t>
            </a:r>
          </a:p>
          <a:p>
            <a:r>
              <a:rPr lang="en-US" dirty="0"/>
              <a:t>SOLUTION B: </a:t>
            </a:r>
            <a:r>
              <a:rPr lang="en-US" dirty="0" err="1"/>
              <a:t>KEi</a:t>
            </a:r>
            <a:r>
              <a:rPr lang="en-US" dirty="0"/>
              <a:t>=900J  KEF=½(50)(4^2)=400J   W=400-900=-500J</a:t>
            </a:r>
            <a:endParaRPr lang="en-US" dirty="0">
              <a:cs typeface="Calibri"/>
            </a:endParaRPr>
          </a:p>
          <a:p>
            <a:r>
              <a:rPr lang="en-US" dirty="0"/>
              <a:t>SOLUTION C: </a:t>
            </a:r>
            <a:r>
              <a:rPr lang="en-US" dirty="0" err="1"/>
              <a:t>Favg</a:t>
            </a:r>
            <a:r>
              <a:rPr lang="en-US" dirty="0"/>
              <a:t> = W/d    </a:t>
            </a:r>
            <a:r>
              <a:rPr lang="en-US" dirty="0" err="1"/>
              <a:t>Favg</a:t>
            </a:r>
            <a:r>
              <a:rPr lang="en-US" dirty="0"/>
              <a:t>=700/5=140N dominant force comes from pedaling for case A</a:t>
            </a:r>
            <a:endParaRPr lang="en-US" dirty="0">
              <a:cs typeface="Calibri"/>
            </a:endParaRPr>
          </a:p>
          <a:p>
            <a:r>
              <a:rPr lang="en-US" dirty="0"/>
              <a:t>                                                </a:t>
            </a:r>
            <a:r>
              <a:rPr lang="en-US" dirty="0" err="1"/>
              <a:t>Favg</a:t>
            </a:r>
            <a:r>
              <a:rPr lang="en-US" dirty="0"/>
              <a:t>=-500/5=-100N dominant force comes from friction for case B</a:t>
            </a:r>
          </a:p>
        </p:txBody>
      </p:sp>
      <p:sp>
        <p:nvSpPr>
          <p:cNvPr id="4" name="Slide Number Placeholder 3"/>
          <p:cNvSpPr>
            <a:spLocks noGrp="1"/>
          </p:cNvSpPr>
          <p:nvPr>
            <p:ph type="sldNum" sz="quarter" idx="5"/>
          </p:nvPr>
        </p:nvSpPr>
        <p:spPr/>
        <p:txBody>
          <a:bodyPr/>
          <a:lstStyle/>
          <a:p>
            <a:fld id="{11C1B81A-D436-4937-B34E-10BA7995EB21}" type="slidenum">
              <a:rPr lang="en-US"/>
              <a:t>12</a:t>
            </a:fld>
            <a:endParaRPr lang="en-US"/>
          </a:p>
        </p:txBody>
      </p:sp>
    </p:spTree>
    <p:extLst>
      <p:ext uri="{BB962C8B-B14F-4D97-AF65-F5344CB8AC3E}">
        <p14:creationId xmlns:p14="http://schemas.microsoft.com/office/powerpoint/2010/main" val="2275073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 Ef=Ei    ½ m vf^2 = mg hi   </a:t>
            </a:r>
            <a:r>
              <a:rPr lang="en-US" dirty="0" err="1"/>
              <a:t>Vf</a:t>
            </a:r>
            <a:r>
              <a:rPr lang="en-US" dirty="0"/>
              <a:t>=sqrt(g hi) = 15.7 m/s   WARNING </a:t>
            </a:r>
            <a:r>
              <a:rPr lang="en-US" dirty="0" err="1"/>
              <a:t>Vf</a:t>
            </a:r>
            <a:r>
              <a:rPr lang="en-US" dirty="0"/>
              <a:t>=sqrt(g hi ) is not valid for all problems</a:t>
            </a:r>
          </a:p>
        </p:txBody>
      </p:sp>
      <p:sp>
        <p:nvSpPr>
          <p:cNvPr id="4" name="Slide Number Placeholder 3"/>
          <p:cNvSpPr>
            <a:spLocks noGrp="1"/>
          </p:cNvSpPr>
          <p:nvPr>
            <p:ph type="sldNum" sz="quarter" idx="5"/>
          </p:nvPr>
        </p:nvSpPr>
        <p:spPr/>
        <p:txBody>
          <a:bodyPr/>
          <a:lstStyle/>
          <a:p>
            <a:fld id="{11C1B81A-D436-4937-B34E-10BA7995EB21}" type="slidenum">
              <a:rPr lang="en-US"/>
              <a:t>20</a:t>
            </a:fld>
            <a:endParaRPr lang="en-US"/>
          </a:p>
        </p:txBody>
      </p:sp>
    </p:spTree>
    <p:extLst>
      <p:ext uri="{BB962C8B-B14F-4D97-AF65-F5344CB8AC3E}">
        <p14:creationId xmlns:p14="http://schemas.microsoft.com/office/powerpoint/2010/main" val="3766969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dirty="0"/>
              <a:t>Ei =½ m vi^2 + </a:t>
            </a:r>
            <a:r>
              <a:rPr lang="en-US" dirty="0" err="1"/>
              <a:t>mghi</a:t>
            </a:r>
            <a:r>
              <a:rPr lang="en-US" dirty="0"/>
              <a:t> + ½ k xi^2   vi=0 hi=0  xi=0.4 k=20 m=0.25  Ei= ½ (20)(0.4^2)=1.6 J</a:t>
            </a:r>
          </a:p>
          <a:p>
            <a:pPr marL="285750" indent="-285750">
              <a:lnSpc>
                <a:spcPct val="90000"/>
              </a:lnSpc>
              <a:spcBef>
                <a:spcPts val="1000"/>
              </a:spcBef>
              <a:buFont typeface="Arial"/>
              <a:buChar char="•"/>
            </a:pPr>
            <a:r>
              <a:rPr lang="en-US" dirty="0"/>
              <a:t>Ef = ½ m vf^2 + </a:t>
            </a:r>
            <a:r>
              <a:rPr lang="en-US" dirty="0" err="1"/>
              <a:t>mghf</a:t>
            </a:r>
            <a:r>
              <a:rPr lang="en-US" dirty="0"/>
              <a:t> + ½ k xf^2 </a:t>
            </a:r>
            <a:r>
              <a:rPr lang="en-US" dirty="0" err="1"/>
              <a:t>vf</a:t>
            </a:r>
            <a:r>
              <a:rPr lang="en-US" dirty="0"/>
              <a:t>=?  hf=0.16 </a:t>
            </a:r>
            <a:r>
              <a:rPr lang="en-US" dirty="0" err="1"/>
              <a:t>xf</a:t>
            </a:r>
            <a:r>
              <a:rPr lang="en-US" dirty="0"/>
              <a:t>=0 since he spring uses all its energy to push.  </a:t>
            </a:r>
            <a:endParaRPr lang="en-US" dirty="0">
              <a:cs typeface="Calibri"/>
            </a:endParaRPr>
          </a:p>
          <a:p>
            <a:pPr marL="285750" indent="-285750">
              <a:lnSpc>
                <a:spcPct val="90000"/>
              </a:lnSpc>
              <a:spcBef>
                <a:spcPts val="1000"/>
              </a:spcBef>
              <a:buFont typeface="Arial"/>
              <a:buChar char="•"/>
            </a:pPr>
            <a:r>
              <a:rPr lang="en-US" dirty="0"/>
              <a:t>Ef=½ mvf^2+(0.25)(9.8)(0.16)</a:t>
            </a:r>
            <a:endParaRPr lang="en-US" dirty="0">
              <a:cs typeface="Calibri"/>
            </a:endParaRPr>
          </a:p>
          <a:p>
            <a:pPr marL="285750" indent="-285750">
              <a:lnSpc>
                <a:spcPct val="90000"/>
              </a:lnSpc>
              <a:spcBef>
                <a:spcPts val="1000"/>
              </a:spcBef>
              <a:buFont typeface="Arial"/>
              <a:buChar char="•"/>
            </a:pPr>
            <a:r>
              <a:rPr lang="en-US" dirty="0"/>
              <a:t>Ef=Ei    1.6=½ (0.25)(vf^2)+0.4         </a:t>
            </a:r>
            <a:r>
              <a:rPr lang="en-US" dirty="0" err="1"/>
              <a:t>Vf</a:t>
            </a:r>
            <a:r>
              <a:rPr lang="en-US" dirty="0"/>
              <a:t>= 3.1 m/s</a:t>
            </a:r>
            <a:endParaRPr lang="en-US" dirty="0">
              <a:cs typeface="Calibri"/>
            </a:endParaRPr>
          </a:p>
        </p:txBody>
      </p:sp>
      <p:sp>
        <p:nvSpPr>
          <p:cNvPr id="4" name="Slide Number Placeholder 3"/>
          <p:cNvSpPr>
            <a:spLocks noGrp="1"/>
          </p:cNvSpPr>
          <p:nvPr>
            <p:ph type="sldNum" sz="quarter" idx="5"/>
          </p:nvPr>
        </p:nvSpPr>
        <p:spPr/>
        <p:txBody>
          <a:bodyPr/>
          <a:lstStyle/>
          <a:p>
            <a:fld id="{11C1B81A-D436-4937-B34E-10BA7995EB21}" type="slidenum">
              <a:rPr lang="en-US"/>
              <a:t>23</a:t>
            </a:fld>
            <a:endParaRPr lang="en-US"/>
          </a:p>
        </p:txBody>
      </p:sp>
    </p:spTree>
    <p:extLst>
      <p:ext uri="{BB962C8B-B14F-4D97-AF65-F5344CB8AC3E}">
        <p14:creationId xmlns:p14="http://schemas.microsoft.com/office/powerpoint/2010/main" val="340922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 : </a:t>
            </a:r>
          </a:p>
          <a:p>
            <a:r>
              <a:rPr lang="en-US" dirty="0"/>
              <a:t>A) P = F v     P=20W v = 0.40 m/s </a:t>
            </a:r>
            <a:r>
              <a:rPr lang="en-US" dirty="0" err="1"/>
              <a:t>Fapplied</a:t>
            </a:r>
            <a:r>
              <a:rPr lang="en-US" dirty="0"/>
              <a:t>=?  20=F (0.40)   F=50N</a:t>
            </a:r>
            <a:endParaRPr lang="en-US" dirty="0">
              <a:cs typeface="Calibri"/>
            </a:endParaRPr>
          </a:p>
          <a:p>
            <a:r>
              <a:rPr lang="en-US" dirty="0"/>
              <a:t>B) Friction=-50N in x-direction or friction=50N in the opposite direction</a:t>
            </a:r>
            <a:endParaRPr lang="en-US" dirty="0">
              <a:cs typeface="Calibri"/>
            </a:endParaRPr>
          </a:p>
          <a:p>
            <a:r>
              <a:rPr lang="en-US" dirty="0"/>
              <a:t>C) E = P.t   Energy=10(60)= 600 J</a:t>
            </a:r>
          </a:p>
        </p:txBody>
      </p:sp>
      <p:sp>
        <p:nvSpPr>
          <p:cNvPr id="4" name="Slide Number Placeholder 3"/>
          <p:cNvSpPr>
            <a:spLocks noGrp="1"/>
          </p:cNvSpPr>
          <p:nvPr>
            <p:ph type="sldNum" sz="quarter" idx="5"/>
          </p:nvPr>
        </p:nvSpPr>
        <p:spPr/>
        <p:txBody>
          <a:bodyPr/>
          <a:lstStyle/>
          <a:p>
            <a:fld id="{11C1B81A-D436-4937-B34E-10BA7995EB21}" type="slidenum">
              <a:rPr lang="en-US"/>
              <a:t>29</a:t>
            </a:fld>
            <a:endParaRPr lang="en-US"/>
          </a:p>
        </p:txBody>
      </p:sp>
    </p:spTree>
    <p:extLst>
      <p:ext uri="{BB962C8B-B14F-4D97-AF65-F5344CB8AC3E}">
        <p14:creationId xmlns:p14="http://schemas.microsoft.com/office/powerpoint/2010/main" val="1371081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37371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6228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4430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7980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82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4589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133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516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3449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9263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9148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37406728"/>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phet.colorado.edu/sims/html/energy-skate-park/latest/energy-skate-park_en.html"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phet.colorado.edu/sims/html/energy-skate-park/latest/energy-skate-park_en.html" TargetMode="Externa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5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475A2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4277356"/>
            <a:ext cx="9966960" cy="1560320"/>
          </a:xfrm>
        </p:spPr>
        <p:txBody>
          <a:bodyPr>
            <a:normAutofit/>
          </a:bodyPr>
          <a:lstStyle/>
          <a:p>
            <a:r>
              <a:rPr lang="en-US" sz="5800" dirty="0">
                <a:solidFill>
                  <a:srgbClr val="475A2F"/>
                </a:solidFill>
                <a:cs typeface="Calibri Light"/>
              </a:rPr>
              <a:t>WORK ENERGY</a:t>
            </a:r>
            <a:endParaRPr lang="en-US" sz="5800" dirty="0">
              <a:solidFill>
                <a:srgbClr val="475A2F"/>
              </a:solidFill>
            </a:endParaRPr>
          </a:p>
        </p:txBody>
      </p:sp>
      <p:sp>
        <p:nvSpPr>
          <p:cNvPr id="3" name="Subtitle 2"/>
          <p:cNvSpPr>
            <a:spLocks noGrp="1"/>
          </p:cNvSpPr>
          <p:nvPr>
            <p:ph type="subTitle" idx="1"/>
          </p:nvPr>
        </p:nvSpPr>
        <p:spPr>
          <a:xfrm>
            <a:off x="1709530" y="5799489"/>
            <a:ext cx="8767860" cy="440822"/>
          </a:xfrm>
        </p:spPr>
        <p:txBody>
          <a:bodyPr vert="horz" lIns="91440" tIns="45720" rIns="91440" bIns="45720" rtlCol="0">
            <a:normAutofit/>
          </a:bodyPr>
          <a:lstStyle/>
          <a:p>
            <a:r>
              <a:rPr lang="en-US" sz="2000">
                <a:solidFill>
                  <a:srgbClr val="475A2F"/>
                </a:solidFill>
                <a:cs typeface="Calibri"/>
              </a:rPr>
              <a:t>NJ-OER TOPIC-7</a:t>
            </a:r>
          </a:p>
        </p:txBody>
      </p:sp>
      <p:pic>
        <p:nvPicPr>
          <p:cNvPr id="5" name="Picture 6">
            <a:extLst>
              <a:ext uri="{FF2B5EF4-FFF2-40B4-BE49-F238E27FC236}">
                <a16:creationId xmlns:a16="http://schemas.microsoft.com/office/drawing/2014/main" id="{77F1E748-ED16-48BA-811A-4254564AFF37}"/>
              </a:ext>
            </a:extLst>
          </p:cNvPr>
          <p:cNvPicPr>
            <a:picLocks noChangeAspect="1"/>
          </p:cNvPicPr>
          <p:nvPr/>
        </p:nvPicPr>
        <p:blipFill>
          <a:blip r:embed="rId2"/>
          <a:stretch>
            <a:fillRect/>
          </a:stretch>
        </p:blipFill>
        <p:spPr>
          <a:xfrm>
            <a:off x="245327" y="239557"/>
            <a:ext cx="11701344" cy="430661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1C1A0-B503-4CE0-B5D7-200C8CD5EDC6}"/>
              </a:ext>
            </a:extLst>
          </p:cNvPr>
          <p:cNvSpPr>
            <a:spLocks noGrp="1"/>
          </p:cNvSpPr>
          <p:nvPr>
            <p:ph type="title"/>
          </p:nvPr>
        </p:nvSpPr>
        <p:spPr/>
        <p:txBody>
          <a:bodyPr/>
          <a:lstStyle/>
          <a:p>
            <a:r>
              <a:rPr lang="en-US">
                <a:cs typeface="Calibri Light"/>
              </a:rPr>
              <a:t>Graphical Interpretation of Work</a:t>
            </a:r>
            <a:br>
              <a:rPr lang="en-US" dirty="0">
                <a:cs typeface="Calibri Light"/>
              </a:rPr>
            </a:br>
            <a:r>
              <a:rPr lang="en-US">
                <a:cs typeface="Calibri Light"/>
              </a:rPr>
              <a:t>Model Problem</a:t>
            </a:r>
            <a:endParaRPr lang="en-US" dirty="0">
              <a:cs typeface="Calibri Light"/>
            </a:endParaRPr>
          </a:p>
        </p:txBody>
      </p:sp>
      <p:sp>
        <p:nvSpPr>
          <p:cNvPr id="3" name="Content Placeholder 2">
            <a:extLst>
              <a:ext uri="{FF2B5EF4-FFF2-40B4-BE49-F238E27FC236}">
                <a16:creationId xmlns:a16="http://schemas.microsoft.com/office/drawing/2014/main" id="{271B3E13-E8A7-4D3E-887F-1F69200381DE}"/>
              </a:ext>
            </a:extLst>
          </p:cNvPr>
          <p:cNvSpPr>
            <a:spLocks noGrp="1"/>
          </p:cNvSpPr>
          <p:nvPr>
            <p:ph idx="1"/>
          </p:nvPr>
        </p:nvSpPr>
        <p:spPr>
          <a:xfrm>
            <a:off x="357554" y="1684949"/>
            <a:ext cx="5742067" cy="2366172"/>
          </a:xfrm>
        </p:spPr>
        <p:txBody>
          <a:bodyPr vert="horz" lIns="91440" tIns="45720" rIns="91440" bIns="45720" rtlCol="0" anchor="t">
            <a:normAutofit lnSpcReduction="10000"/>
          </a:bodyPr>
          <a:lstStyle/>
          <a:p>
            <a:pPr marL="0" indent="0">
              <a:buNone/>
            </a:pPr>
            <a:r>
              <a:rPr lang="en-US" dirty="0">
                <a:cs typeface="Calibri"/>
              </a:rPr>
              <a:t>Q2) A variable Force is acting on an </a:t>
            </a:r>
            <a:r>
              <a:rPr lang="en-US">
                <a:cs typeface="Calibri"/>
              </a:rPr>
              <a:t>object for 5.00 meters. The maximum force is 2.00 Newtons. Force vs distance graph is provided. Find the work done for each segment and find the net work done on the </a:t>
            </a:r>
            <a:r>
              <a:rPr lang="en-US" dirty="0">
                <a:cs typeface="Calibri"/>
              </a:rPr>
              <a:t>object.</a:t>
            </a:r>
          </a:p>
        </p:txBody>
      </p:sp>
      <p:pic>
        <p:nvPicPr>
          <p:cNvPr id="5" name="Picture 5" descr="Force vs distance graph. Angle is zero degrees.&#10;">
            <a:extLst>
              <a:ext uri="{FF2B5EF4-FFF2-40B4-BE49-F238E27FC236}">
                <a16:creationId xmlns:a16="http://schemas.microsoft.com/office/drawing/2014/main" id="{7F92A7AF-3C3A-4B61-A4CE-DD8B0C4B4477}"/>
              </a:ext>
            </a:extLst>
          </p:cNvPr>
          <p:cNvPicPr>
            <a:picLocks noChangeAspect="1"/>
          </p:cNvPicPr>
          <p:nvPr/>
        </p:nvPicPr>
        <p:blipFill>
          <a:blip r:embed="rId3"/>
          <a:stretch>
            <a:fillRect/>
          </a:stretch>
        </p:blipFill>
        <p:spPr>
          <a:xfrm>
            <a:off x="6049107" y="1267543"/>
            <a:ext cx="5732584" cy="4322914"/>
          </a:xfrm>
          <a:prstGeom prst="rect">
            <a:avLst/>
          </a:prstGeom>
        </p:spPr>
      </p:pic>
      <p:sp>
        <p:nvSpPr>
          <p:cNvPr id="6" name="TextBox 5">
            <a:extLst>
              <a:ext uri="{FF2B5EF4-FFF2-40B4-BE49-F238E27FC236}">
                <a16:creationId xmlns:a16="http://schemas.microsoft.com/office/drawing/2014/main" id="{AB72047F-C719-4C54-8FAF-0292AF02B36B}"/>
              </a:ext>
            </a:extLst>
          </p:cNvPr>
          <p:cNvSpPr txBox="1"/>
          <p:nvPr/>
        </p:nvSpPr>
        <p:spPr>
          <a:xfrm>
            <a:off x="844062" y="4325815"/>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cs typeface="Calibri"/>
            </a:endParaRPr>
          </a:p>
        </p:txBody>
      </p:sp>
    </p:spTree>
    <p:extLst>
      <p:ext uri="{BB962C8B-B14F-4D97-AF65-F5344CB8AC3E}">
        <p14:creationId xmlns:p14="http://schemas.microsoft.com/office/powerpoint/2010/main" val="101585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3975-8CDC-49D3-96F7-6400257E4B85}"/>
              </a:ext>
            </a:extLst>
          </p:cNvPr>
          <p:cNvSpPr>
            <a:spLocks noGrp="1"/>
          </p:cNvSpPr>
          <p:nvPr>
            <p:ph type="title"/>
          </p:nvPr>
        </p:nvSpPr>
        <p:spPr/>
        <p:txBody>
          <a:bodyPr/>
          <a:lstStyle/>
          <a:p>
            <a:r>
              <a:rPr lang="en-US" dirty="0">
                <a:cs typeface="Calibri Light"/>
              </a:rPr>
              <a:t>WORK ENERY THEOREM</a:t>
            </a:r>
            <a:endParaRPr lang="en-US" dirty="0"/>
          </a:p>
        </p:txBody>
      </p:sp>
      <p:sp>
        <p:nvSpPr>
          <p:cNvPr id="3" name="Content Placeholder 2">
            <a:extLst>
              <a:ext uri="{FF2B5EF4-FFF2-40B4-BE49-F238E27FC236}">
                <a16:creationId xmlns:a16="http://schemas.microsoft.com/office/drawing/2014/main" id="{C19F0550-FFD0-4DC1-96F7-22D29C228255}"/>
              </a:ext>
            </a:extLst>
          </p:cNvPr>
          <p:cNvSpPr>
            <a:spLocks noGrp="1"/>
          </p:cNvSpPr>
          <p:nvPr>
            <p:ph idx="1"/>
          </p:nvPr>
        </p:nvSpPr>
        <p:spPr/>
        <p:txBody>
          <a:bodyPr vert="horz" lIns="91440" tIns="45720" rIns="91440" bIns="45720" rtlCol="0" anchor="t">
            <a:normAutofit/>
          </a:bodyPr>
          <a:lstStyle/>
          <a:p>
            <a:r>
              <a:rPr lang="en-US" dirty="0">
                <a:cs typeface="Calibri"/>
              </a:rPr>
              <a:t>KE = ½ m v</a:t>
            </a:r>
            <a:r>
              <a:rPr lang="en-US" baseline="30000" dirty="0">
                <a:cs typeface="Calibri"/>
              </a:rPr>
              <a:t>2</a:t>
            </a:r>
          </a:p>
          <a:p>
            <a:r>
              <a:rPr lang="en-US" dirty="0" err="1">
                <a:cs typeface="Calibri"/>
              </a:rPr>
              <a:t>KEf-KEi</a:t>
            </a:r>
            <a:r>
              <a:rPr lang="en-US" dirty="0">
                <a:cs typeface="Calibri"/>
              </a:rPr>
              <a:t> = W</a:t>
            </a:r>
          </a:p>
          <a:p>
            <a:r>
              <a:rPr lang="en-US" dirty="0">
                <a:cs typeface="Calibri"/>
              </a:rPr>
              <a:t>½ mvf</a:t>
            </a:r>
            <a:r>
              <a:rPr lang="en-US" baseline="30000" dirty="0">
                <a:cs typeface="Calibri"/>
              </a:rPr>
              <a:t>2</a:t>
            </a:r>
            <a:r>
              <a:rPr lang="en-US" dirty="0">
                <a:cs typeface="Calibri"/>
              </a:rPr>
              <a:t> – ½ m vi</a:t>
            </a:r>
            <a:r>
              <a:rPr lang="en-US" baseline="30000" dirty="0">
                <a:cs typeface="Calibri"/>
              </a:rPr>
              <a:t>2</a:t>
            </a:r>
            <a:r>
              <a:rPr lang="en-US" dirty="0">
                <a:cs typeface="Calibri"/>
              </a:rPr>
              <a:t> = </a:t>
            </a:r>
            <a:r>
              <a:rPr lang="en-US" dirty="0" err="1">
                <a:cs typeface="Calibri"/>
              </a:rPr>
              <a:t>Fd</a:t>
            </a:r>
            <a:r>
              <a:rPr lang="en-US" dirty="0">
                <a:cs typeface="Calibri"/>
              </a:rPr>
              <a:t> cos(theta)</a:t>
            </a:r>
          </a:p>
          <a:p>
            <a:endParaRPr lang="en-US" baseline="30000" dirty="0">
              <a:cs typeface="Calibri"/>
            </a:endParaRPr>
          </a:p>
          <a:p>
            <a:endParaRPr lang="en-US" dirty="0">
              <a:cs typeface="Calibri"/>
            </a:endParaRPr>
          </a:p>
        </p:txBody>
      </p:sp>
    </p:spTree>
    <p:extLst>
      <p:ext uri="{BB962C8B-B14F-4D97-AF65-F5344CB8AC3E}">
        <p14:creationId xmlns:p14="http://schemas.microsoft.com/office/powerpoint/2010/main" val="4288170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F746-27BC-46F0-8A7C-74BB19AE0ECD}"/>
              </a:ext>
            </a:extLst>
          </p:cNvPr>
          <p:cNvSpPr>
            <a:spLocks noGrp="1"/>
          </p:cNvSpPr>
          <p:nvPr>
            <p:ph type="title"/>
          </p:nvPr>
        </p:nvSpPr>
        <p:spPr/>
        <p:txBody>
          <a:bodyPr/>
          <a:lstStyle/>
          <a:p>
            <a:r>
              <a:rPr lang="en-US" dirty="0">
                <a:cs typeface="Calibri Light"/>
              </a:rPr>
              <a:t>MODEL PROBLEM</a:t>
            </a:r>
            <a:endParaRPr lang="en-US" dirty="0"/>
          </a:p>
        </p:txBody>
      </p:sp>
      <p:sp>
        <p:nvSpPr>
          <p:cNvPr id="3" name="Content Placeholder 2">
            <a:extLst>
              <a:ext uri="{FF2B5EF4-FFF2-40B4-BE49-F238E27FC236}">
                <a16:creationId xmlns:a16="http://schemas.microsoft.com/office/drawing/2014/main" id="{71A9A314-EDD0-419A-81BB-7A73463CE040}"/>
              </a:ext>
            </a:extLst>
          </p:cNvPr>
          <p:cNvSpPr>
            <a:spLocks noGrp="1"/>
          </p:cNvSpPr>
          <p:nvPr>
            <p:ph idx="1"/>
          </p:nvPr>
        </p:nvSpPr>
        <p:spPr>
          <a:xfrm>
            <a:off x="838200" y="1825625"/>
            <a:ext cx="10515600" cy="2879293"/>
          </a:xfrm>
        </p:spPr>
        <p:txBody>
          <a:bodyPr vert="horz" lIns="91440" tIns="45720" rIns="91440" bIns="45720" rtlCol="0" anchor="t">
            <a:normAutofit/>
          </a:bodyPr>
          <a:lstStyle/>
          <a:p>
            <a:pPr marL="0" indent="0">
              <a:buNone/>
            </a:pPr>
            <a:r>
              <a:rPr lang="en-US" dirty="0">
                <a:ea typeface="+mn-lt"/>
                <a:cs typeface="+mn-lt"/>
              </a:rPr>
              <a:t>Q) A girl with 42kg mass is rode an 8 kg bicycle for 5.0 meters. Her initial speed is 6.0 m/s </a:t>
            </a:r>
            <a:endParaRPr lang="en-US" dirty="0">
              <a:cs typeface="Calibri" panose="020F0502020204030204"/>
            </a:endParaRPr>
          </a:p>
          <a:p>
            <a:pPr marL="0" indent="0">
              <a:buNone/>
            </a:pPr>
            <a:r>
              <a:rPr lang="en-US" dirty="0">
                <a:ea typeface="+mn-lt"/>
                <a:cs typeface="+mn-lt"/>
              </a:rPr>
              <a:t>A) What is the work done if her final speed is 8.0 m/s? </a:t>
            </a:r>
          </a:p>
          <a:p>
            <a:pPr marL="0" indent="0">
              <a:buNone/>
            </a:pPr>
            <a:r>
              <a:rPr lang="en-US" dirty="0">
                <a:cs typeface="Calibri" panose="020F0502020204030204"/>
              </a:rPr>
              <a:t>B) What is the work done if her final speed is 4.0 m/s?</a:t>
            </a:r>
          </a:p>
          <a:p>
            <a:pPr marL="0" indent="0">
              <a:buNone/>
            </a:pPr>
            <a:r>
              <a:rPr lang="en-US" dirty="0">
                <a:cs typeface="Calibri" panose="020F0502020204030204"/>
              </a:rPr>
              <a:t>C) Find the average force for each case. Identity the dominant force as force of friction or force of pedaling.</a:t>
            </a:r>
          </a:p>
        </p:txBody>
      </p:sp>
      <p:sp>
        <p:nvSpPr>
          <p:cNvPr id="4" name="TextBox 3">
            <a:extLst>
              <a:ext uri="{FF2B5EF4-FFF2-40B4-BE49-F238E27FC236}">
                <a16:creationId xmlns:a16="http://schemas.microsoft.com/office/drawing/2014/main" id="{233AFBB0-CD2F-4281-AF6B-1DC127871B1E}"/>
              </a:ext>
            </a:extLst>
          </p:cNvPr>
          <p:cNvSpPr txBox="1"/>
          <p:nvPr/>
        </p:nvSpPr>
        <p:spPr>
          <a:xfrm>
            <a:off x="951571" y="4761571"/>
            <a:ext cx="94432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a:p>
            <a:r>
              <a:rPr lang="en-US" dirty="0">
                <a:cs typeface="Calibri"/>
              </a:rPr>
              <a:t>                      </a:t>
            </a:r>
          </a:p>
        </p:txBody>
      </p:sp>
    </p:spTree>
    <p:extLst>
      <p:ext uri="{BB962C8B-B14F-4D97-AF65-F5344CB8AC3E}">
        <p14:creationId xmlns:p14="http://schemas.microsoft.com/office/powerpoint/2010/main" val="4043860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2AD2-E569-40A5-89B4-6379882B3571}"/>
              </a:ext>
            </a:extLst>
          </p:cNvPr>
          <p:cNvSpPr>
            <a:spLocks noGrp="1"/>
          </p:cNvSpPr>
          <p:nvPr>
            <p:ph type="title"/>
          </p:nvPr>
        </p:nvSpPr>
        <p:spPr/>
        <p:txBody>
          <a:bodyPr/>
          <a:lstStyle/>
          <a:p>
            <a:r>
              <a:rPr lang="en-US" dirty="0">
                <a:cs typeface="Calibri Light"/>
              </a:rPr>
              <a:t>GRAVITATIONAL POTENTIAL ENERGY</a:t>
            </a:r>
            <a:endParaRPr lang="en-US" dirty="0"/>
          </a:p>
        </p:txBody>
      </p:sp>
      <p:sp>
        <p:nvSpPr>
          <p:cNvPr id="4" name="TextBox 3">
            <a:extLst>
              <a:ext uri="{FF2B5EF4-FFF2-40B4-BE49-F238E27FC236}">
                <a16:creationId xmlns:a16="http://schemas.microsoft.com/office/drawing/2014/main" id="{CF1686F2-5C92-40D8-B7E4-BAAC642CCA25}"/>
              </a:ext>
            </a:extLst>
          </p:cNvPr>
          <p:cNvSpPr txBox="1"/>
          <p:nvPr/>
        </p:nvSpPr>
        <p:spPr>
          <a:xfrm>
            <a:off x="5241770" y="1694520"/>
            <a:ext cx="580839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Work done for conservative forces can be expressed as potential energy.</a:t>
            </a:r>
          </a:p>
          <a:p>
            <a:r>
              <a:rPr lang="en-US" dirty="0"/>
              <a:t>Conservative forces are path independent.  </a:t>
            </a:r>
          </a:p>
          <a:p>
            <a:r>
              <a:rPr lang="en-US" dirty="0"/>
              <a:t>The change in gravitational potential energy (</a:t>
            </a:r>
            <a:r>
              <a:rPr lang="en-US" dirty="0" err="1"/>
              <a:t>ΔPEg</a:t>
            </a:r>
            <a:r>
              <a:rPr lang="en-US" dirty="0"/>
              <a:t>) between points A and B is independent of the path.</a:t>
            </a:r>
            <a:endParaRPr lang="en-US" dirty="0">
              <a:cs typeface="Calibri"/>
            </a:endParaRPr>
          </a:p>
          <a:p>
            <a:endParaRPr lang="en-US" dirty="0"/>
          </a:p>
          <a:p>
            <a:r>
              <a:rPr lang="en-US" dirty="0" err="1"/>
              <a:t>ΔPEg</a:t>
            </a:r>
            <a:r>
              <a:rPr lang="en-US" dirty="0"/>
              <a:t> = </a:t>
            </a:r>
            <a:r>
              <a:rPr lang="en-US" i="1" dirty="0"/>
              <a:t>mg </a:t>
            </a:r>
            <a:r>
              <a:rPr lang="en-US" dirty="0" err="1">
                <a:ea typeface="+mn-lt"/>
                <a:cs typeface="+mn-lt"/>
              </a:rPr>
              <a:t>Δ</a:t>
            </a:r>
            <a:r>
              <a:rPr lang="en-US" i="1" dirty="0" err="1"/>
              <a:t>h</a:t>
            </a:r>
            <a:r>
              <a:rPr lang="en-US" i="1" dirty="0"/>
              <a:t> </a:t>
            </a:r>
            <a:r>
              <a:rPr lang="en-US" dirty="0"/>
              <a:t>for any path between the two points. </a:t>
            </a:r>
            <a:endParaRPr lang="en-US" dirty="0">
              <a:cs typeface="Calibri"/>
            </a:endParaRPr>
          </a:p>
          <a:p>
            <a:r>
              <a:rPr lang="en-US" dirty="0" err="1">
                <a:cs typeface="Calibri"/>
              </a:rPr>
              <a:t>PEi</a:t>
            </a:r>
            <a:r>
              <a:rPr lang="en-US" dirty="0">
                <a:cs typeface="Calibri"/>
              </a:rPr>
              <a:t>= m g hi</a:t>
            </a:r>
          </a:p>
          <a:p>
            <a:r>
              <a:rPr lang="en-US" dirty="0" err="1">
                <a:cs typeface="Calibri"/>
              </a:rPr>
              <a:t>PEf</a:t>
            </a:r>
            <a:r>
              <a:rPr lang="en-US" dirty="0">
                <a:cs typeface="Calibri"/>
              </a:rPr>
              <a:t>=m g hf</a:t>
            </a:r>
          </a:p>
        </p:txBody>
      </p:sp>
      <p:pic>
        <p:nvPicPr>
          <p:cNvPr id="6" name="Picture 6" descr="A person carries a weight from point A to point B. Work done by gravity is path inde">
            <a:extLst>
              <a:ext uri="{FF2B5EF4-FFF2-40B4-BE49-F238E27FC236}">
                <a16:creationId xmlns:a16="http://schemas.microsoft.com/office/drawing/2014/main" id="{B231C843-0D45-4799-A926-0121ED220C07}"/>
              </a:ext>
            </a:extLst>
          </p:cNvPr>
          <p:cNvPicPr>
            <a:picLocks noChangeAspect="1"/>
          </p:cNvPicPr>
          <p:nvPr/>
        </p:nvPicPr>
        <p:blipFill>
          <a:blip r:embed="rId2"/>
          <a:stretch>
            <a:fillRect/>
          </a:stretch>
        </p:blipFill>
        <p:spPr>
          <a:xfrm>
            <a:off x="888606" y="1464527"/>
            <a:ext cx="1977033" cy="4114800"/>
          </a:xfrm>
          <a:prstGeom prst="rect">
            <a:avLst/>
          </a:prstGeom>
        </p:spPr>
      </p:pic>
    </p:spTree>
    <p:extLst>
      <p:ext uri="{BB962C8B-B14F-4D97-AF65-F5344CB8AC3E}">
        <p14:creationId xmlns:p14="http://schemas.microsoft.com/office/powerpoint/2010/main" val="2769258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A0CF-0B25-4D5C-87F1-8BC24705D4E4}"/>
              </a:ext>
            </a:extLst>
          </p:cNvPr>
          <p:cNvSpPr>
            <a:spLocks noGrp="1"/>
          </p:cNvSpPr>
          <p:nvPr>
            <p:ph type="title"/>
          </p:nvPr>
        </p:nvSpPr>
        <p:spPr>
          <a:xfrm>
            <a:off x="838200" y="3175"/>
            <a:ext cx="10515600" cy="1325563"/>
          </a:xfrm>
        </p:spPr>
        <p:txBody>
          <a:bodyPr/>
          <a:lstStyle/>
          <a:p>
            <a:r>
              <a:rPr lang="en-US" dirty="0">
                <a:cs typeface="Calibri Light"/>
              </a:rPr>
              <a:t>Elastic Potential Energy</a:t>
            </a:r>
            <a:endParaRPr lang="en-US" dirty="0"/>
          </a:p>
        </p:txBody>
      </p:sp>
      <p:sp>
        <p:nvSpPr>
          <p:cNvPr id="3" name="Content Placeholder 2">
            <a:extLst>
              <a:ext uri="{FF2B5EF4-FFF2-40B4-BE49-F238E27FC236}">
                <a16:creationId xmlns:a16="http://schemas.microsoft.com/office/drawing/2014/main" id="{126A3069-23DC-475C-9870-2A3812A21F90}"/>
              </a:ext>
            </a:extLst>
          </p:cNvPr>
          <p:cNvSpPr>
            <a:spLocks noGrp="1"/>
          </p:cNvSpPr>
          <p:nvPr>
            <p:ph idx="1"/>
          </p:nvPr>
        </p:nvSpPr>
        <p:spPr>
          <a:xfrm>
            <a:off x="9982200" y="-10783318"/>
            <a:ext cx="10515600" cy="4351338"/>
          </a:xfrm>
        </p:spPr>
        <p:txBody>
          <a:bodyPr/>
          <a:lstStyle/>
          <a:p>
            <a:endParaRPr lang="en-US"/>
          </a:p>
        </p:txBody>
      </p:sp>
      <p:pic>
        <p:nvPicPr>
          <p:cNvPr id="5" name="Picture 4" descr="Force applied for a distance gives potential energy to the system. Energy can be converted to other forms of energy">
            <a:extLst>
              <a:ext uri="{FF2B5EF4-FFF2-40B4-BE49-F238E27FC236}">
                <a16:creationId xmlns:a16="http://schemas.microsoft.com/office/drawing/2014/main" id="{3929A7E4-0CB7-46DC-ACD9-2C9E64FF2B0F}"/>
              </a:ext>
            </a:extLst>
          </p:cNvPr>
          <p:cNvPicPr>
            <a:picLocks noGrp="1" noChangeAspect="1"/>
          </p:cNvPicPr>
          <p:nvPr/>
        </p:nvPicPr>
        <p:blipFill rotWithShape="1">
          <a:blip r:embed="rId2">
            <a:extLst>
              <a:ext uri="{28A0092B-C50C-407E-A947-70E740481C1C}">
                <a14:useLocalDpi xmlns:a14="http://schemas.microsoft.com/office/drawing/2010/main" val="0"/>
              </a:ext>
            </a:extLst>
          </a:blip>
          <a:srcRect t="24189" b="24189"/>
          <a:stretch/>
        </p:blipFill>
        <p:spPr>
          <a:xfrm>
            <a:off x="457199" y="1107618"/>
            <a:ext cx="4031619" cy="4607689"/>
          </a:xfrm>
          <a:prstGeom prst="rect">
            <a:avLst/>
          </a:prstGeom>
        </p:spPr>
      </p:pic>
      <p:sp>
        <p:nvSpPr>
          <p:cNvPr id="6" name="Text Placeholder 13">
            <a:extLst>
              <a:ext uri="{FF2B5EF4-FFF2-40B4-BE49-F238E27FC236}">
                <a16:creationId xmlns:a16="http://schemas.microsoft.com/office/drawing/2014/main" id="{99B63417-019C-47FA-8665-28BB3B2D4653}"/>
              </a:ext>
            </a:extLst>
          </p:cNvPr>
          <p:cNvSpPr>
            <a:spLocks noGrp="1"/>
          </p:cNvSpPr>
          <p:nvPr/>
        </p:nvSpPr>
        <p:spPr>
          <a:xfrm>
            <a:off x="4606925" y="1108075"/>
            <a:ext cx="5570538" cy="52562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6CB255"/>
              </a:buClr>
              <a:buFont typeface="Arial" panose="020B0604020202020204" pitchFamily="34" charset="0"/>
              <a:buChar char="•"/>
              <a:defRPr sz="2800" kern="1200">
                <a:solidFill>
                  <a:srgbClr val="212F62"/>
                </a:solidFill>
                <a:latin typeface="+mn-lt"/>
                <a:ea typeface="+mn-ea"/>
                <a:cs typeface="+mn-cs"/>
              </a:defRPr>
            </a:lvl1pPr>
            <a:lvl2pPr marL="731520" indent="-457200" algn="l" defTabSz="914400" rtl="0" eaLnBrk="1" latinLnBrk="0" hangingPunct="1">
              <a:lnSpc>
                <a:spcPct val="90000"/>
              </a:lnSpc>
              <a:spcBef>
                <a:spcPts val="500"/>
              </a:spcBef>
              <a:buClr>
                <a:srgbClr val="6CB255"/>
              </a:buClr>
              <a:buFont typeface="+mj-lt"/>
              <a:buAutoNum type="alphaLcParen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6CB255"/>
              </a:buClr>
              <a:buFont typeface="+mj-lt"/>
              <a:buAutoNum type="alphaLcParen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solidFill>
              </a:rPr>
              <a:t>Work is done to deform the guitar string, giving it potential energy. When released, the potential energy is converted to kinetic energy and back to potential as the string oscillates back and forth. A very small fraction is dissipated as sound energy, slowly removing energy from the string.</a:t>
            </a:r>
          </a:p>
        </p:txBody>
      </p:sp>
    </p:spTree>
    <p:extLst>
      <p:ext uri="{BB962C8B-B14F-4D97-AF65-F5344CB8AC3E}">
        <p14:creationId xmlns:p14="http://schemas.microsoft.com/office/powerpoint/2010/main" val="328286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6F0DE-BA71-4E5E-89E1-7CF1E03BC8E4}"/>
              </a:ext>
            </a:extLst>
          </p:cNvPr>
          <p:cNvSpPr>
            <a:spLocks noGrp="1"/>
          </p:cNvSpPr>
          <p:nvPr>
            <p:ph type="title"/>
          </p:nvPr>
        </p:nvSpPr>
        <p:spPr/>
        <p:txBody>
          <a:bodyPr/>
          <a:lstStyle/>
          <a:p>
            <a:r>
              <a:rPr lang="en-US" dirty="0">
                <a:cs typeface="Calibri Light"/>
              </a:rPr>
              <a:t>Elastic Potential Energy</a:t>
            </a:r>
            <a:endParaRPr lang="en-US" dirty="0"/>
          </a:p>
        </p:txBody>
      </p:sp>
      <p:pic>
        <p:nvPicPr>
          <p:cNvPr id="7" name="Picture 7" descr="Potential energy stored on a spring with spring coefficient k. This is a variable force so W=Fd cos(theta) doesn't apply, ">
            <a:extLst>
              <a:ext uri="{FF2B5EF4-FFF2-40B4-BE49-F238E27FC236}">
                <a16:creationId xmlns:a16="http://schemas.microsoft.com/office/drawing/2014/main" id="{8A9E4EB9-219E-4FC3-B93C-5FB9C952ECED}"/>
              </a:ext>
            </a:extLst>
          </p:cNvPr>
          <p:cNvPicPr>
            <a:picLocks noGrp="1" noChangeAspect="1"/>
          </p:cNvPicPr>
          <p:nvPr>
            <p:ph idx="1"/>
          </p:nvPr>
        </p:nvPicPr>
        <p:blipFill>
          <a:blip r:embed="rId2"/>
          <a:stretch>
            <a:fillRect/>
          </a:stretch>
        </p:blipFill>
        <p:spPr>
          <a:xfrm>
            <a:off x="1504786" y="1463675"/>
            <a:ext cx="6944054" cy="1808163"/>
          </a:xfrm>
        </p:spPr>
      </p:pic>
      <p:sp>
        <p:nvSpPr>
          <p:cNvPr id="8" name="TextBox 7">
            <a:extLst>
              <a:ext uri="{FF2B5EF4-FFF2-40B4-BE49-F238E27FC236}">
                <a16:creationId xmlns:a16="http://schemas.microsoft.com/office/drawing/2014/main" id="{0539732A-742B-4681-954A-D199FAEEF65F}"/>
              </a:ext>
            </a:extLst>
          </p:cNvPr>
          <p:cNvSpPr txBox="1"/>
          <p:nvPr/>
        </p:nvSpPr>
        <p:spPr>
          <a:xfrm>
            <a:off x="1447800" y="3819525"/>
            <a:ext cx="870585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Force starts from zero and goes to Fmax=</a:t>
            </a:r>
            <a:r>
              <a:rPr lang="en-US" dirty="0" err="1"/>
              <a:t>kx</a:t>
            </a:r>
            <a:r>
              <a:rPr lang="en-US" dirty="0"/>
              <a:t>, k is the spring constant</a:t>
            </a:r>
            <a:endParaRPr lang="en-US" dirty="0">
              <a:cs typeface="Calibri"/>
            </a:endParaRPr>
          </a:p>
          <a:p>
            <a:r>
              <a:rPr lang="en-US" dirty="0">
                <a:cs typeface="Calibri"/>
              </a:rPr>
              <a:t>So </a:t>
            </a:r>
            <a:r>
              <a:rPr lang="en-US" dirty="0" err="1">
                <a:cs typeface="Calibri"/>
              </a:rPr>
              <a:t>Favg</a:t>
            </a:r>
            <a:r>
              <a:rPr lang="en-US" dirty="0">
                <a:cs typeface="Calibri"/>
              </a:rPr>
              <a:t>=½ </a:t>
            </a:r>
            <a:r>
              <a:rPr lang="en-US" dirty="0" err="1">
                <a:cs typeface="Calibri"/>
              </a:rPr>
              <a:t>kx</a:t>
            </a:r>
            <a:r>
              <a:rPr lang="en-US" dirty="0">
                <a:cs typeface="Calibri"/>
              </a:rPr>
              <a:t>  and displacement  is x. Angle is zero degrees</a:t>
            </a:r>
          </a:p>
          <a:p>
            <a:r>
              <a:rPr lang="en-US" dirty="0">
                <a:cs typeface="Calibri"/>
              </a:rPr>
              <a:t>PEs=½ k x</a:t>
            </a:r>
            <a:r>
              <a:rPr lang="en-US" baseline="30000" dirty="0">
                <a:cs typeface="Calibri"/>
              </a:rPr>
              <a:t>2</a:t>
            </a:r>
            <a:r>
              <a:rPr lang="en-US" dirty="0">
                <a:cs typeface="Calibri"/>
              </a:rPr>
              <a:t>   for horizontal springs</a:t>
            </a:r>
          </a:p>
          <a:p>
            <a:r>
              <a:rPr lang="en-US" dirty="0">
                <a:cs typeface="Calibri"/>
              </a:rPr>
              <a:t>PEs= ½ k y</a:t>
            </a:r>
            <a:r>
              <a:rPr lang="en-US" baseline="30000" dirty="0">
                <a:cs typeface="Calibri"/>
              </a:rPr>
              <a:t>2</a:t>
            </a:r>
            <a:r>
              <a:rPr lang="en-US" dirty="0">
                <a:cs typeface="Calibri"/>
              </a:rPr>
              <a:t> for vertical springs</a:t>
            </a:r>
          </a:p>
          <a:p>
            <a:r>
              <a:rPr lang="en-US" dirty="0">
                <a:cs typeface="Calibri"/>
              </a:rPr>
              <a:t>PEs=½ k d</a:t>
            </a:r>
            <a:r>
              <a:rPr lang="en-US" baseline="30000" dirty="0">
                <a:cs typeface="Calibri"/>
              </a:rPr>
              <a:t>2</a:t>
            </a:r>
            <a:r>
              <a:rPr lang="en-US" dirty="0">
                <a:cs typeface="Calibri"/>
              </a:rPr>
              <a:t> for diagonal springs</a:t>
            </a:r>
          </a:p>
          <a:p>
            <a:endParaRPr lang="en-US" dirty="0">
              <a:cs typeface="Calibri"/>
            </a:endParaRPr>
          </a:p>
        </p:txBody>
      </p:sp>
    </p:spTree>
    <p:extLst>
      <p:ext uri="{BB962C8B-B14F-4D97-AF65-F5344CB8AC3E}">
        <p14:creationId xmlns:p14="http://schemas.microsoft.com/office/powerpoint/2010/main" val="228946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B5010-2256-40B8-97C6-6B7D94D8C054}"/>
              </a:ext>
            </a:extLst>
          </p:cNvPr>
          <p:cNvSpPr>
            <a:spLocks noGrp="1"/>
          </p:cNvSpPr>
          <p:nvPr>
            <p:ph type="title"/>
          </p:nvPr>
        </p:nvSpPr>
        <p:spPr/>
        <p:txBody>
          <a:bodyPr/>
          <a:lstStyle/>
          <a:p>
            <a:r>
              <a:rPr lang="en-US" dirty="0">
                <a:cs typeface="Calibri Light"/>
              </a:rPr>
              <a:t>WORK ENERGY THEOREM</a:t>
            </a:r>
            <a:br>
              <a:rPr lang="en-US" dirty="0">
                <a:cs typeface="Calibri Light"/>
              </a:rPr>
            </a:br>
            <a:r>
              <a:rPr lang="en-US" dirty="0">
                <a:cs typeface="Calibri Light"/>
              </a:rPr>
              <a:t>CONSERVATION OF ENERGY</a:t>
            </a:r>
            <a:endParaRPr lang="en-US" dirty="0"/>
          </a:p>
        </p:txBody>
      </p:sp>
      <p:sp>
        <p:nvSpPr>
          <p:cNvPr id="3" name="Content Placeholder 2">
            <a:extLst>
              <a:ext uri="{FF2B5EF4-FFF2-40B4-BE49-F238E27FC236}">
                <a16:creationId xmlns:a16="http://schemas.microsoft.com/office/drawing/2014/main" id="{9F1D0425-B497-4DA9-A7ED-2728006244A4}"/>
              </a:ext>
            </a:extLst>
          </p:cNvPr>
          <p:cNvSpPr>
            <a:spLocks noGrp="1"/>
          </p:cNvSpPr>
          <p:nvPr>
            <p:ph idx="1"/>
          </p:nvPr>
        </p:nvSpPr>
        <p:spPr/>
        <p:txBody>
          <a:bodyPr vert="horz" lIns="91440" tIns="45720" rIns="91440" bIns="45720" rtlCol="0" anchor="t">
            <a:normAutofit/>
          </a:bodyPr>
          <a:lstStyle/>
          <a:p>
            <a:r>
              <a:rPr lang="en-US" dirty="0">
                <a:cs typeface="Calibri"/>
              </a:rPr>
              <a:t>W = </a:t>
            </a:r>
            <a:r>
              <a:rPr lang="en-US" b="1" dirty="0" err="1">
                <a:cs typeface="Calibri"/>
              </a:rPr>
              <a:t>F.d</a:t>
            </a:r>
            <a:r>
              <a:rPr lang="en-US" dirty="0">
                <a:cs typeface="Calibri"/>
              </a:rPr>
              <a:t> = F d cos(θ)</a:t>
            </a:r>
            <a:endParaRPr lang="en-US" dirty="0">
              <a:ea typeface="+mn-lt"/>
              <a:cs typeface="+mn-lt"/>
            </a:endParaRPr>
          </a:p>
          <a:p>
            <a:r>
              <a:rPr lang="en-US" dirty="0">
                <a:cs typeface="Calibri"/>
              </a:rPr>
              <a:t>KE = ½ mv</a:t>
            </a:r>
            <a:r>
              <a:rPr lang="en-US" baseline="30000" dirty="0">
                <a:cs typeface="Calibri"/>
              </a:rPr>
              <a:t>2</a:t>
            </a:r>
            <a:endParaRPr lang="en-US" baseline="30000" dirty="0">
              <a:ea typeface="+mn-lt"/>
              <a:cs typeface="+mn-lt"/>
            </a:endParaRPr>
          </a:p>
          <a:p>
            <a:r>
              <a:rPr lang="en-US" dirty="0">
                <a:cs typeface="Calibri"/>
              </a:rPr>
              <a:t>PEs=½ kd</a:t>
            </a:r>
            <a:r>
              <a:rPr lang="en-US" baseline="30000" dirty="0">
                <a:cs typeface="Calibri"/>
              </a:rPr>
              <a:t>2</a:t>
            </a:r>
            <a:endParaRPr lang="en-US" baseline="30000" dirty="0">
              <a:ea typeface="+mn-lt"/>
              <a:cs typeface="+mn-lt"/>
            </a:endParaRPr>
          </a:p>
          <a:p>
            <a:r>
              <a:rPr lang="en-US" dirty="0" err="1">
                <a:ea typeface="+mn-lt"/>
                <a:cs typeface="+mn-lt"/>
              </a:rPr>
              <a:t>PEg</a:t>
            </a:r>
            <a:r>
              <a:rPr lang="en-US" dirty="0">
                <a:ea typeface="+mn-lt"/>
                <a:cs typeface="+mn-lt"/>
              </a:rPr>
              <a:t>=</a:t>
            </a:r>
            <a:r>
              <a:rPr lang="en-US" dirty="0" err="1">
                <a:ea typeface="+mn-lt"/>
                <a:cs typeface="+mn-lt"/>
              </a:rPr>
              <a:t>mgh</a:t>
            </a:r>
          </a:p>
          <a:p>
            <a:r>
              <a:rPr lang="en-US" dirty="0">
                <a:cs typeface="Calibri"/>
              </a:rPr>
              <a:t>E=KE+PE=KE+ </a:t>
            </a:r>
            <a:r>
              <a:rPr lang="en-US" dirty="0" err="1">
                <a:cs typeface="Calibri"/>
              </a:rPr>
              <a:t>PEg+PEs</a:t>
            </a:r>
            <a:endParaRPr lang="en-US" dirty="0" err="1">
              <a:ea typeface="+mn-lt"/>
              <a:cs typeface="+mn-lt"/>
            </a:endParaRPr>
          </a:p>
          <a:p>
            <a:r>
              <a:rPr lang="en-US" dirty="0">
                <a:cs typeface="Calibri"/>
              </a:rPr>
              <a:t>E=½ mv</a:t>
            </a:r>
            <a:r>
              <a:rPr lang="en-US" baseline="30000" dirty="0">
                <a:cs typeface="Calibri"/>
              </a:rPr>
              <a:t>2</a:t>
            </a:r>
            <a:r>
              <a:rPr lang="en-US" dirty="0">
                <a:cs typeface="Calibri"/>
              </a:rPr>
              <a:t>+mgh+½ kd</a:t>
            </a:r>
            <a:r>
              <a:rPr lang="en-US" baseline="30000" dirty="0">
                <a:cs typeface="Calibri"/>
              </a:rPr>
              <a:t>2</a:t>
            </a:r>
            <a:endParaRPr lang="en-US" baseline="30000">
              <a:ea typeface="+mn-lt"/>
              <a:cs typeface="+mn-lt"/>
            </a:endParaRPr>
          </a:p>
          <a:p>
            <a:r>
              <a:rPr lang="en-US" dirty="0">
                <a:ea typeface="+mn-lt"/>
                <a:cs typeface="+mn-lt"/>
              </a:rPr>
              <a:t>Ef=Ei    energy is conserved </a:t>
            </a:r>
          </a:p>
          <a:p>
            <a:r>
              <a:rPr lang="en-US" dirty="0">
                <a:ea typeface="+mn-lt"/>
                <a:cs typeface="+mn-lt"/>
              </a:rPr>
              <a:t>or Ef-Ei=WNC work is done by nonconservative forces</a:t>
            </a:r>
          </a:p>
          <a:p>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477620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6EDA-EDEA-4AA1-9D65-90E7B677C0F3}"/>
              </a:ext>
            </a:extLst>
          </p:cNvPr>
          <p:cNvSpPr>
            <a:spLocks noGrp="1"/>
          </p:cNvSpPr>
          <p:nvPr>
            <p:ph type="title"/>
          </p:nvPr>
        </p:nvSpPr>
        <p:spPr/>
        <p:txBody>
          <a:bodyPr/>
          <a:lstStyle/>
          <a:p>
            <a:r>
              <a:rPr lang="en-US" dirty="0">
                <a:cs typeface="Calibri Light"/>
              </a:rPr>
              <a:t>PROCESS EQUATIONS</a:t>
            </a:r>
            <a:endParaRPr lang="en-US" dirty="0"/>
          </a:p>
        </p:txBody>
      </p:sp>
      <p:sp>
        <p:nvSpPr>
          <p:cNvPr id="3" name="Content Placeholder 2">
            <a:extLst>
              <a:ext uri="{FF2B5EF4-FFF2-40B4-BE49-F238E27FC236}">
                <a16:creationId xmlns:a16="http://schemas.microsoft.com/office/drawing/2014/main" id="{0D553D26-6822-4E6F-A738-5177903295C2}"/>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When a system goes from an initial state to a final state, initial conditions determines the final state. </a:t>
            </a:r>
          </a:p>
          <a:p>
            <a:r>
              <a:rPr lang="en-US" dirty="0">
                <a:ea typeface="+mn-lt"/>
                <a:cs typeface="+mn-lt"/>
              </a:rPr>
              <a:t>Depending on the problem there are two cases</a:t>
            </a:r>
          </a:p>
          <a:p>
            <a:r>
              <a:rPr lang="en-US" dirty="0">
                <a:ea typeface="+mn-lt"/>
                <a:cs typeface="+mn-lt"/>
              </a:rPr>
              <a:t>If there are no external forces, nor friction and work done by nonconservative forces is zero then</a:t>
            </a:r>
          </a:p>
          <a:p>
            <a:r>
              <a:rPr lang="en-US" dirty="0">
                <a:cs typeface="Calibri"/>
              </a:rPr>
              <a:t>Ef−Ei=0 or Ef=Ei </a:t>
            </a:r>
            <a:endParaRPr lang="en-US" dirty="0">
              <a:ea typeface="+mn-lt"/>
              <a:cs typeface="+mn-lt"/>
            </a:endParaRPr>
          </a:p>
          <a:p>
            <a:r>
              <a:rPr lang="en-US" dirty="0" err="1">
                <a:cs typeface="Calibri"/>
              </a:rPr>
              <a:t>KEi+PEi</a:t>
            </a:r>
            <a:r>
              <a:rPr lang="en-US" dirty="0">
                <a:cs typeface="Calibri"/>
              </a:rPr>
              <a:t>=</a:t>
            </a:r>
            <a:r>
              <a:rPr lang="en-US" dirty="0" err="1">
                <a:cs typeface="Calibri"/>
              </a:rPr>
              <a:t>KEf+PEf</a:t>
            </a:r>
            <a:endParaRPr lang="en-US" dirty="0" err="1">
              <a:ea typeface="+mn-lt"/>
              <a:cs typeface="+mn-lt"/>
            </a:endParaRPr>
          </a:p>
          <a:p>
            <a:r>
              <a:rPr lang="en-US" dirty="0">
                <a:cs typeface="Calibri"/>
              </a:rPr>
              <a:t>If there are external forces, such as friction or an external push/pull then work done by nonconservative forces is not zero </a:t>
            </a:r>
          </a:p>
          <a:p>
            <a:r>
              <a:rPr lang="en-US" dirty="0">
                <a:cs typeface="Calibri"/>
              </a:rPr>
              <a:t>Ef−Ei=WNC</a:t>
            </a:r>
            <a:endParaRPr lang="en-US" dirty="0">
              <a:ea typeface="+mn-lt"/>
              <a:cs typeface="+mn-lt"/>
            </a:endParaRPr>
          </a:p>
          <a:p>
            <a:r>
              <a:rPr lang="en-US" dirty="0" err="1">
                <a:cs typeface="Calibri"/>
              </a:rPr>
              <a:t>WNC+KEi+PEi</a:t>
            </a:r>
            <a:r>
              <a:rPr lang="en-US" dirty="0">
                <a:cs typeface="Calibri"/>
              </a:rPr>
              <a:t>=</a:t>
            </a:r>
            <a:r>
              <a:rPr lang="en-US" dirty="0" err="1">
                <a:cs typeface="Calibri"/>
              </a:rPr>
              <a:t>KEf+PEf</a:t>
            </a:r>
            <a:endParaRPr lang="en-US" dirty="0" err="1">
              <a:ea typeface="+mn-lt"/>
              <a:cs typeface="+mn-lt"/>
            </a:endParaRPr>
          </a:p>
          <a:p>
            <a:endParaRPr lang="en-US" dirty="0">
              <a:cs typeface="Calibri"/>
            </a:endParaRPr>
          </a:p>
        </p:txBody>
      </p:sp>
    </p:spTree>
    <p:extLst>
      <p:ext uri="{BB962C8B-B14F-4D97-AF65-F5344CB8AC3E}">
        <p14:creationId xmlns:p14="http://schemas.microsoft.com/office/powerpoint/2010/main" val="4002222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2A2C-F00E-4404-84C2-8C535A96962A}"/>
              </a:ext>
            </a:extLst>
          </p:cNvPr>
          <p:cNvSpPr>
            <a:spLocks noGrp="1"/>
          </p:cNvSpPr>
          <p:nvPr>
            <p:ph type="title"/>
          </p:nvPr>
        </p:nvSpPr>
        <p:spPr/>
        <p:txBody>
          <a:bodyPr/>
          <a:lstStyle/>
          <a:p>
            <a:r>
              <a:rPr lang="en-US" dirty="0">
                <a:cs typeface="Calibri Light"/>
              </a:rPr>
              <a:t>KEY STRATEGIES</a:t>
            </a:r>
            <a:endParaRPr lang="en-US" dirty="0"/>
          </a:p>
        </p:txBody>
      </p:sp>
      <p:sp>
        <p:nvSpPr>
          <p:cNvPr id="3" name="Content Placeholder 2">
            <a:extLst>
              <a:ext uri="{FF2B5EF4-FFF2-40B4-BE49-F238E27FC236}">
                <a16:creationId xmlns:a16="http://schemas.microsoft.com/office/drawing/2014/main" id="{CFD59B24-5AE0-4A1B-BED8-C3869D18F13A}"/>
              </a:ext>
            </a:extLst>
          </p:cNvPr>
          <p:cNvSpPr>
            <a:spLocks noGrp="1"/>
          </p:cNvSpPr>
          <p:nvPr>
            <p:ph idx="1"/>
          </p:nvPr>
        </p:nvSpPr>
        <p:spPr/>
        <p:txBody>
          <a:bodyPr vert="horz" lIns="91440" tIns="45720" rIns="91440" bIns="45720" rtlCol="0" anchor="t">
            <a:normAutofit/>
          </a:bodyPr>
          <a:lstStyle/>
          <a:p>
            <a:r>
              <a:rPr lang="en-US" dirty="0">
                <a:ea typeface="+mn-lt"/>
                <a:cs typeface="+mn-lt"/>
              </a:rPr>
              <a:t>Draw the system, identify initial and final states</a:t>
            </a:r>
          </a:p>
          <a:p>
            <a:r>
              <a:rPr lang="en-US" dirty="0">
                <a:ea typeface="+mn-lt"/>
                <a:cs typeface="+mn-lt"/>
              </a:rPr>
              <a:t>Using numerical values and variable given in the problem calculate the initial energy</a:t>
            </a:r>
          </a:p>
          <a:p>
            <a:r>
              <a:rPr lang="en-US" dirty="0">
                <a:ea typeface="+mn-lt"/>
                <a:cs typeface="+mn-lt"/>
              </a:rPr>
              <a:t>Using numerical values and variables given in the problem calculate or write an expression for the final energy</a:t>
            </a:r>
          </a:p>
          <a:p>
            <a:r>
              <a:rPr lang="en-US" dirty="0">
                <a:ea typeface="+mn-lt"/>
                <a:cs typeface="+mn-lt"/>
              </a:rPr>
              <a:t>Using Ef=Ei or Ef-Ei=WNC find the unknown</a:t>
            </a:r>
          </a:p>
          <a:p>
            <a:endParaRPr lang="en-US" dirty="0">
              <a:cs typeface="Calibri"/>
            </a:endParaRPr>
          </a:p>
        </p:txBody>
      </p:sp>
    </p:spTree>
    <p:extLst>
      <p:ext uri="{BB962C8B-B14F-4D97-AF65-F5344CB8AC3E}">
        <p14:creationId xmlns:p14="http://schemas.microsoft.com/office/powerpoint/2010/main" val="2941851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E345-DCD2-4E50-96BF-E4395A7D7858}"/>
              </a:ext>
            </a:extLst>
          </p:cNvPr>
          <p:cNvSpPr>
            <a:spLocks noGrp="1"/>
          </p:cNvSpPr>
          <p:nvPr>
            <p:ph type="title"/>
          </p:nvPr>
        </p:nvSpPr>
        <p:spPr/>
        <p:txBody>
          <a:bodyPr/>
          <a:lstStyle/>
          <a:p>
            <a:r>
              <a:rPr lang="en-US" dirty="0">
                <a:cs typeface="Calibri Light"/>
              </a:rPr>
              <a:t>KEY WORDS THAT IMPLIES NUMBERS</a:t>
            </a:r>
            <a:endParaRPr lang="en-US" dirty="0"/>
          </a:p>
        </p:txBody>
      </p:sp>
      <p:sp>
        <p:nvSpPr>
          <p:cNvPr id="3" name="TextBox 2">
            <a:extLst>
              <a:ext uri="{FF2B5EF4-FFF2-40B4-BE49-F238E27FC236}">
                <a16:creationId xmlns:a16="http://schemas.microsoft.com/office/drawing/2014/main" id="{33E011A9-0EC0-479C-8440-AB032BB182C7}"/>
              </a:ext>
            </a:extLst>
          </p:cNvPr>
          <p:cNvSpPr txBox="1"/>
          <p:nvPr/>
        </p:nvSpPr>
        <p:spPr>
          <a:xfrm>
            <a:off x="836468" y="1840923"/>
            <a:ext cx="10051471"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At rest: vi=0 , zero kinetic energy</a:t>
            </a:r>
          </a:p>
          <a:p>
            <a:endParaRPr lang="en-US" sz="2800">
              <a:cs typeface="Calibri"/>
            </a:endParaRPr>
          </a:p>
          <a:p>
            <a:r>
              <a:rPr lang="en-US" sz="2800" dirty="0">
                <a:cs typeface="Calibri"/>
              </a:rPr>
              <a:t>Stops: </a:t>
            </a:r>
            <a:r>
              <a:rPr lang="en-US" sz="2800" dirty="0" err="1">
                <a:cs typeface="Calibri"/>
              </a:rPr>
              <a:t>vf</a:t>
            </a:r>
            <a:r>
              <a:rPr lang="en-US" sz="2800" dirty="0">
                <a:cs typeface="Calibri"/>
              </a:rPr>
              <a:t>=0, zero kinetic energy</a:t>
            </a:r>
          </a:p>
          <a:p>
            <a:endParaRPr lang="en-US" sz="2800" dirty="0">
              <a:cs typeface="Calibri"/>
            </a:endParaRPr>
          </a:p>
          <a:p>
            <a:r>
              <a:rPr lang="en-US" sz="2800" dirty="0">
                <a:cs typeface="Calibri"/>
              </a:rPr>
              <a:t>Hits the ground: hf=0, zero gravitational potential energy</a:t>
            </a:r>
          </a:p>
          <a:p>
            <a:endParaRPr lang="en-US" sz="2800" dirty="0">
              <a:cs typeface="Calibri"/>
            </a:endParaRPr>
          </a:p>
          <a:p>
            <a:r>
              <a:rPr lang="en-US" sz="2800" dirty="0">
                <a:cs typeface="Calibri"/>
              </a:rPr>
              <a:t>Unstretched spring: zero elastic potential energy</a:t>
            </a:r>
          </a:p>
          <a:p>
            <a:endParaRPr lang="en-US" sz="2800" dirty="0">
              <a:cs typeface="Calibri"/>
            </a:endParaRPr>
          </a:p>
          <a:p>
            <a:r>
              <a:rPr lang="en-US" sz="2800" dirty="0">
                <a:cs typeface="Calibri"/>
              </a:rPr>
              <a:t>No friction nor external forces: WNC=0, energy is conserved</a:t>
            </a:r>
          </a:p>
          <a:p>
            <a:endParaRPr lang="en-US" dirty="0">
              <a:cs typeface="Calibri"/>
            </a:endParaRPr>
          </a:p>
        </p:txBody>
      </p:sp>
    </p:spTree>
    <p:extLst>
      <p:ext uri="{BB962C8B-B14F-4D97-AF65-F5344CB8AC3E}">
        <p14:creationId xmlns:p14="http://schemas.microsoft.com/office/powerpoint/2010/main" val="37062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a:solidFill>
                  <a:srgbClr val="FFFFFF"/>
                </a:solidFill>
              </a:rPr>
              <a:t>Learning </a:t>
            </a:r>
            <a:br>
              <a:rPr lang="en-US" sz="3600">
                <a:solidFill>
                  <a:srgbClr val="FFFFFF"/>
                </a:solidFill>
                <a:cs typeface="Calibri Light"/>
              </a:rPr>
            </a:br>
            <a:r>
              <a:rPr lang="en-US" sz="3600">
                <a:solidFill>
                  <a:srgbClr val="FFFFFF"/>
                </a:solidFill>
              </a:rPr>
              <a:t>Outcomes</a:t>
            </a:r>
            <a:endParaRPr lang="en-US"/>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4160560600"/>
              </p:ext>
            </p:extLst>
          </p:nvPr>
        </p:nvGraphicFramePr>
        <p:xfrm>
          <a:off x="4552950" y="552450"/>
          <a:ext cx="7007185" cy="5405354"/>
        </p:xfrm>
        <a:graphic>
          <a:graphicData uri="http://schemas.openxmlformats.org/drawingml/2006/table">
            <a:tbl>
              <a:tblPr firstRow="1" bandRow="1">
                <a:solidFill>
                  <a:srgbClr val="F7F7F7"/>
                </a:solidFill>
                <a:tableStyleId>{69012ECD-51FC-41F1-AA8D-1B2483CD663E}</a:tableStyleId>
              </a:tblPr>
              <a:tblGrid>
                <a:gridCol w="7007185">
                  <a:extLst>
                    <a:ext uri="{9D8B030D-6E8A-4147-A177-3AD203B41FA5}">
                      <a16:colId xmlns:a16="http://schemas.microsoft.com/office/drawing/2014/main" val="603648281"/>
                    </a:ext>
                  </a:extLst>
                </a:gridCol>
              </a:tblGrid>
              <a:tr h="5405354">
                <a:tc>
                  <a:txBody>
                    <a:bodyPr/>
                    <a:lstStyle/>
                    <a:p>
                      <a:pPr lvl="0">
                        <a:buNone/>
                      </a:pPr>
                      <a:r>
                        <a:rPr lang="en-US" sz="2100" b="0" i="0" u="none" strike="noStrike" cap="none" spc="60" noProof="0">
                          <a:solidFill>
                            <a:schemeClr val="tx1"/>
                          </a:solidFill>
                          <a:latin typeface="Calibri"/>
                        </a:rPr>
                        <a:t>recognize the definition of work, kinetic energy and potential energy</a:t>
                      </a:r>
                    </a:p>
                    <a:p>
                      <a:pPr lvl="0">
                        <a:buNone/>
                      </a:pPr>
                      <a:endParaRPr lang="en-US" sz="2100" b="0" i="0" u="none" strike="noStrike" cap="none" spc="60" noProof="0">
                        <a:solidFill>
                          <a:schemeClr val="tx1"/>
                        </a:solidFill>
                        <a:latin typeface="Calibri"/>
                      </a:endParaRPr>
                    </a:p>
                    <a:p>
                      <a:pPr lvl="0">
                        <a:buNone/>
                      </a:pPr>
                      <a:r>
                        <a:rPr lang="en-US" sz="2100" b="0" i="0" u="none" strike="noStrike" cap="none" spc="60" noProof="0">
                          <a:solidFill>
                            <a:schemeClr val="tx1"/>
                          </a:solidFill>
                        </a:rPr>
                        <a:t>identify the mathematical quantities which effect the energy and be able to calculate energy of a system</a:t>
                      </a:r>
                      <a:endParaRPr lang="en-US"/>
                    </a:p>
                    <a:p>
                      <a:pPr lvl="0">
                        <a:buNone/>
                      </a:pPr>
                      <a:endParaRPr lang="en-US" sz="2100" b="0" i="0" u="none" strike="noStrike" cap="none" spc="60" noProof="0">
                        <a:solidFill>
                          <a:schemeClr val="tx1"/>
                        </a:solidFill>
                      </a:endParaRPr>
                    </a:p>
                    <a:p>
                      <a:pPr lvl="0">
                        <a:buNone/>
                      </a:pPr>
                      <a:r>
                        <a:rPr lang="en-US" sz="2100" b="0" i="0" u="none" strike="noStrike" cap="none" spc="60" noProof="0">
                          <a:solidFill>
                            <a:schemeClr val="tx1"/>
                          </a:solidFill>
                          <a:latin typeface="Calibri"/>
                        </a:rPr>
                        <a:t>distinguish between conservative and non-conservative forces and their effect to transformation of energy</a:t>
                      </a:r>
                    </a:p>
                    <a:p>
                      <a:pPr lvl="0">
                        <a:buNone/>
                      </a:pPr>
                      <a:endParaRPr lang="en-US" sz="2100" b="0" i="0" u="none" strike="noStrike" cap="none" spc="60" noProof="0">
                        <a:solidFill>
                          <a:schemeClr val="tx1"/>
                        </a:solidFill>
                      </a:endParaRPr>
                    </a:p>
                    <a:p>
                      <a:pPr lvl="0">
                        <a:buNone/>
                      </a:pPr>
                      <a:r>
                        <a:rPr lang="en-US" sz="2100" b="0" i="0" u="none" strike="noStrike" cap="none" spc="60" noProof="0">
                          <a:solidFill>
                            <a:schemeClr val="tx1"/>
                          </a:solidFill>
                          <a:latin typeface="Calibri"/>
                        </a:rPr>
                        <a:t>determine the total energy change of a system and to state what energy conservation means</a:t>
                      </a:r>
                      <a:endParaRPr lang="en-US">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3914997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9220D368-8B77-4DAF-870C-4DFA2386FF18}"/>
              </a:ext>
            </a:extLst>
          </p:cNvPr>
          <p:cNvSpPr>
            <a:spLocks noGrp="1"/>
          </p:cNvSpPr>
          <p:nvPr/>
        </p:nvSpPr>
        <p:spPr>
          <a:xfrm>
            <a:off x="457200" y="241326"/>
            <a:ext cx="9910762" cy="6595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dirty="0"/>
              <a:t>MODEL PROBLEM-ENERGY CONSERVATION</a:t>
            </a:r>
          </a:p>
        </p:txBody>
      </p:sp>
      <p:pic>
        <p:nvPicPr>
          <p:cNvPr id="4" name="Picture 3" descr="Roller coaster problem with no friction. Height difference between the initial and the final determines the speed.">
            <a:extLst>
              <a:ext uri="{FF2B5EF4-FFF2-40B4-BE49-F238E27FC236}">
                <a16:creationId xmlns:a16="http://schemas.microsoft.com/office/drawing/2014/main" id="{BABA3196-AF13-4BEC-B264-D98D31095A7A}"/>
              </a:ext>
            </a:extLst>
          </p:cNvPr>
          <p:cNvPicPr>
            <a:picLocks noGrp="1" noChangeAspect="1"/>
          </p:cNvPicPr>
          <p:nvPr/>
        </p:nvPicPr>
        <p:blipFill rotWithShape="1">
          <a:blip r:embed="rId3">
            <a:extLst>
              <a:ext uri="{28A0092B-C50C-407E-A947-70E740481C1C}">
                <a14:useLocalDpi xmlns:a14="http://schemas.microsoft.com/office/drawing/2010/main" val="0"/>
              </a:ext>
            </a:extLst>
          </a:blip>
          <a:srcRect l="6655" r="6655"/>
          <a:stretch/>
        </p:blipFill>
        <p:spPr>
          <a:xfrm>
            <a:off x="505363" y="1608161"/>
            <a:ext cx="7605713" cy="3300046"/>
          </a:xfrm>
          <a:prstGeom prst="rect">
            <a:avLst/>
          </a:prstGeom>
        </p:spPr>
      </p:pic>
      <p:sp>
        <p:nvSpPr>
          <p:cNvPr id="5" name="Text Placeholder 6">
            <a:extLst>
              <a:ext uri="{FF2B5EF4-FFF2-40B4-BE49-F238E27FC236}">
                <a16:creationId xmlns:a16="http://schemas.microsoft.com/office/drawing/2014/main" id="{FA31BD9B-41C9-4AFD-B36B-837D5E00F1C7}"/>
              </a:ext>
            </a:extLst>
          </p:cNvPr>
          <p:cNvSpPr>
            <a:spLocks noGrp="1"/>
          </p:cNvSpPr>
          <p:nvPr/>
        </p:nvSpPr>
        <p:spPr>
          <a:xfrm>
            <a:off x="457200" y="5000140"/>
            <a:ext cx="9901238" cy="13720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6CB255"/>
              </a:buClr>
              <a:buFont typeface="Arial" panose="020B0604020202020204" pitchFamily="34" charset="0"/>
              <a:buChar char="•"/>
              <a:defRPr sz="2800" kern="1200">
                <a:solidFill>
                  <a:srgbClr val="000000"/>
                </a:solidFill>
                <a:latin typeface="+mn-lt"/>
                <a:ea typeface="+mn-ea"/>
                <a:cs typeface="+mn-cs"/>
              </a:defRPr>
            </a:lvl1pPr>
            <a:lvl2pPr marL="731520" indent="-457200" algn="l" defTabSz="914400" rtl="0" eaLnBrk="1" latinLnBrk="0" hangingPunct="1">
              <a:lnSpc>
                <a:spcPct val="90000"/>
              </a:lnSpc>
              <a:spcBef>
                <a:spcPts val="500"/>
              </a:spcBef>
              <a:buClr>
                <a:srgbClr val="6CB255"/>
              </a:buClr>
              <a:buFont typeface="+mj-lt"/>
              <a:buAutoNum type="alphaLcParen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6CB255"/>
              </a:buClr>
              <a:buFont typeface="+mj-lt"/>
              <a:buAutoNum type="alphaLcParen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The speed of a roller coaster increases as gravity pulls it downhill and is greatest at its lowest point. Viewed in terms of energy, the roller-coaster-Earth system’s gravitational potential energy is converted to kinetic energy. If work done by friction is negligible, all ΔPE</a:t>
            </a:r>
            <a:r>
              <a:rPr lang="en-US" sz="1600" baseline="-25000" dirty="0"/>
              <a:t>g</a:t>
            </a:r>
            <a:r>
              <a:rPr lang="en-US" sz="1600" dirty="0"/>
              <a:t> is converted to KE .</a:t>
            </a:r>
          </a:p>
          <a:p>
            <a:r>
              <a:rPr lang="en-US" sz="1600" dirty="0">
                <a:cs typeface="Arial"/>
              </a:rPr>
              <a:t>QUESTION: Determine the speed of the roller coaster as it goes down 25.0 meters</a:t>
            </a:r>
          </a:p>
          <a:p>
            <a:endParaRPr lang="en-US" sz="1600" dirty="0">
              <a:cs typeface="Arial"/>
            </a:endParaRPr>
          </a:p>
        </p:txBody>
      </p:sp>
    </p:spTree>
    <p:extLst>
      <p:ext uri="{BB962C8B-B14F-4D97-AF65-F5344CB8AC3E}">
        <p14:creationId xmlns:p14="http://schemas.microsoft.com/office/powerpoint/2010/main" val="4262332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EB596E-7B1E-4B76-8F9E-3622F60651B0}"/>
              </a:ext>
            </a:extLst>
          </p:cNvPr>
          <p:cNvSpPr>
            <a:spLocks noGrp="1"/>
          </p:cNvSpPr>
          <p:nvPr/>
        </p:nvSpPr>
        <p:spPr>
          <a:xfrm>
            <a:off x="457200" y="241326"/>
            <a:ext cx="8062912" cy="6595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ACTIVITY ENERGY CONSERVATION</a:t>
            </a:r>
          </a:p>
        </p:txBody>
      </p:sp>
      <p:pic>
        <p:nvPicPr>
          <p:cNvPr id="4" name="Picture 3" descr="Frictionless skatepark simulation from PhET. Final speed at the bottom can be calculated from the height and compared with the simulation.">
            <a:extLst>
              <a:ext uri="{FF2B5EF4-FFF2-40B4-BE49-F238E27FC236}">
                <a16:creationId xmlns:a16="http://schemas.microsoft.com/office/drawing/2014/main" id="{B2890029-375E-4E69-B971-4D03CDFA3BC0}"/>
              </a:ext>
            </a:extLst>
          </p:cNvPr>
          <p:cNvPicPr>
            <a:picLocks noGrp="1" noChangeAspect="1"/>
          </p:cNvPicPr>
          <p:nvPr/>
        </p:nvPicPr>
        <p:blipFill rotWithShape="1">
          <a:blip r:embed="rId2"/>
          <a:srcRect t="11038" b="11038"/>
          <a:stretch/>
        </p:blipFill>
        <p:spPr>
          <a:xfrm>
            <a:off x="457200" y="815035"/>
            <a:ext cx="8062913" cy="3377553"/>
          </a:xfrm>
          <a:prstGeom prst="rect">
            <a:avLst/>
          </a:prstGeom>
        </p:spPr>
      </p:pic>
      <p:sp>
        <p:nvSpPr>
          <p:cNvPr id="5" name="Text Placeholder 3">
            <a:extLst>
              <a:ext uri="{FF2B5EF4-FFF2-40B4-BE49-F238E27FC236}">
                <a16:creationId xmlns:a16="http://schemas.microsoft.com/office/drawing/2014/main" id="{802F883E-B98B-489F-B876-96DA4C360164}"/>
              </a:ext>
            </a:extLst>
          </p:cNvPr>
          <p:cNvSpPr>
            <a:spLocks noGrp="1"/>
          </p:cNvSpPr>
          <p:nvPr/>
        </p:nvSpPr>
        <p:spPr>
          <a:xfrm>
            <a:off x="457200" y="4190841"/>
            <a:ext cx="8062912" cy="181952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6CB255"/>
              </a:buClr>
              <a:buFont typeface="Arial" panose="020B0604020202020204" pitchFamily="34" charset="0"/>
              <a:buChar char="•"/>
              <a:defRPr sz="2800" kern="1200">
                <a:solidFill>
                  <a:srgbClr val="000000"/>
                </a:solidFill>
                <a:latin typeface="+mn-lt"/>
                <a:ea typeface="+mn-ea"/>
                <a:cs typeface="+mn-cs"/>
              </a:defRPr>
            </a:lvl1pPr>
            <a:lvl2pPr marL="731520" indent="-457200" algn="l" defTabSz="914400" rtl="0" eaLnBrk="1" latinLnBrk="0" hangingPunct="1">
              <a:lnSpc>
                <a:spcPct val="90000"/>
              </a:lnSpc>
              <a:spcBef>
                <a:spcPts val="500"/>
              </a:spcBef>
              <a:buClr>
                <a:srgbClr val="6CB255"/>
              </a:buClr>
              <a:buFont typeface="+mj-lt"/>
              <a:buAutoNum type="alphaLcParen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6CB255"/>
              </a:buClr>
              <a:buFont typeface="+mj-lt"/>
              <a:buAutoNum type="alphaLcParen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cs typeface="Arial"/>
              </a:rPr>
              <a:t>Open </a:t>
            </a:r>
            <a:r>
              <a:rPr lang="en-US" sz="1800" dirty="0">
                <a:ea typeface="+mn-lt"/>
                <a:cs typeface="+mn-lt"/>
              </a:rPr>
              <a:t>Phet Skatepark simulation </a:t>
            </a:r>
            <a:r>
              <a:rPr lang="en-US" sz="1800" dirty="0">
                <a:ea typeface="+mn-lt"/>
                <a:cs typeface="+mn-lt"/>
                <a:hlinkClick r:id="rId3"/>
              </a:rPr>
              <a:t>https://phet.colorado.edu/sims/html/energy-skate-park/latest/energy-skate-park_en.html</a:t>
            </a:r>
            <a:endParaRPr lang="en-US" sz="1800" dirty="0">
              <a:ea typeface="+mn-lt"/>
              <a:cs typeface="+mn-lt"/>
            </a:endParaRPr>
          </a:p>
          <a:p>
            <a:r>
              <a:rPr lang="en-US" sz="1800" dirty="0">
                <a:cs typeface="Arial"/>
              </a:rPr>
              <a:t>Click on grid, click on speed, energy and make sure friction is zero</a:t>
            </a:r>
          </a:p>
          <a:p>
            <a:r>
              <a:rPr lang="en-US" sz="1800" dirty="0">
                <a:cs typeface="Arial"/>
              </a:rPr>
              <a:t>Release the skater at various heights. Estimate the speed at the bottom of the ramp using conservation of energy and compare it with the simulation</a:t>
            </a:r>
          </a:p>
          <a:p>
            <a:endParaRPr lang="en-US" sz="1800" dirty="0">
              <a:cs typeface="Arial"/>
            </a:endParaRPr>
          </a:p>
        </p:txBody>
      </p:sp>
    </p:spTree>
    <p:extLst>
      <p:ext uri="{BB962C8B-B14F-4D97-AF65-F5344CB8AC3E}">
        <p14:creationId xmlns:p14="http://schemas.microsoft.com/office/powerpoint/2010/main" val="1876885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EB596E-7B1E-4B76-8F9E-3622F60651B0}"/>
              </a:ext>
            </a:extLst>
          </p:cNvPr>
          <p:cNvSpPr>
            <a:spLocks noGrp="1"/>
          </p:cNvSpPr>
          <p:nvPr/>
        </p:nvSpPr>
        <p:spPr>
          <a:xfrm>
            <a:off x="457200" y="241326"/>
            <a:ext cx="8062912" cy="659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ACTIVITY</a:t>
            </a:r>
          </a:p>
        </p:txBody>
      </p:sp>
      <p:pic>
        <p:nvPicPr>
          <p:cNvPr id="4" name="Picture 3" descr="Frictionless skatepark activity. Adjust the simulation parameters to match the problem.&#10;">
            <a:extLst>
              <a:ext uri="{FF2B5EF4-FFF2-40B4-BE49-F238E27FC236}">
                <a16:creationId xmlns:a16="http://schemas.microsoft.com/office/drawing/2014/main" id="{B2890029-375E-4E69-B971-4D03CDFA3BC0}"/>
              </a:ext>
            </a:extLst>
          </p:cNvPr>
          <p:cNvPicPr>
            <a:picLocks noGrp="1" noChangeAspect="1"/>
          </p:cNvPicPr>
          <p:nvPr/>
        </p:nvPicPr>
        <p:blipFill rotWithShape="1">
          <a:blip r:embed="rId2"/>
          <a:srcRect t="11038" b="11038"/>
          <a:stretch/>
        </p:blipFill>
        <p:spPr>
          <a:xfrm>
            <a:off x="457200" y="815035"/>
            <a:ext cx="8062913" cy="3377553"/>
          </a:xfrm>
          <a:prstGeom prst="rect">
            <a:avLst/>
          </a:prstGeom>
        </p:spPr>
      </p:pic>
      <p:sp>
        <p:nvSpPr>
          <p:cNvPr id="5" name="Text Placeholder 3">
            <a:extLst>
              <a:ext uri="{FF2B5EF4-FFF2-40B4-BE49-F238E27FC236}">
                <a16:creationId xmlns:a16="http://schemas.microsoft.com/office/drawing/2014/main" id="{802F883E-B98B-489F-B876-96DA4C360164}"/>
              </a:ext>
            </a:extLst>
          </p:cNvPr>
          <p:cNvSpPr>
            <a:spLocks noGrp="1"/>
          </p:cNvSpPr>
          <p:nvPr/>
        </p:nvSpPr>
        <p:spPr>
          <a:xfrm>
            <a:off x="190500" y="4190841"/>
            <a:ext cx="11044237" cy="231482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Clr>
                <a:srgbClr val="6CB255"/>
              </a:buClr>
              <a:buFont typeface="Arial" panose="020B0604020202020204" pitchFamily="34" charset="0"/>
              <a:buChar char="•"/>
              <a:defRPr sz="2800" kern="1200">
                <a:solidFill>
                  <a:srgbClr val="000000"/>
                </a:solidFill>
                <a:latin typeface="+mn-lt"/>
                <a:ea typeface="+mn-ea"/>
                <a:cs typeface="+mn-cs"/>
              </a:defRPr>
            </a:lvl1pPr>
            <a:lvl2pPr marL="731520" indent="-457200" algn="l" defTabSz="914400" rtl="0" eaLnBrk="1" latinLnBrk="0" hangingPunct="1">
              <a:lnSpc>
                <a:spcPct val="90000"/>
              </a:lnSpc>
              <a:spcBef>
                <a:spcPts val="500"/>
              </a:spcBef>
              <a:buClr>
                <a:srgbClr val="6CB255"/>
              </a:buClr>
              <a:buFont typeface="+mj-lt"/>
              <a:buAutoNum type="alphaLcParen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6CB255"/>
              </a:buClr>
              <a:buFont typeface="+mj-lt"/>
              <a:buAutoNum type="alphaLcParen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cs typeface="Arial"/>
              </a:rPr>
              <a:t>For each problem below calculate the final velocity numerically and compare it with the simulation.</a:t>
            </a:r>
          </a:p>
          <a:p>
            <a:pPr marL="0" indent="0">
              <a:buNone/>
            </a:pPr>
            <a:r>
              <a:rPr lang="en-US" sz="1800" dirty="0">
                <a:cs typeface="Arial"/>
              </a:rPr>
              <a:t>Q1: A 60kg skater goes down on a frictionless ramp with 4 meters height. Find the velocity at the end of the ramp</a:t>
            </a:r>
            <a:endParaRPr lang="en-US" sz="1800" dirty="0">
              <a:cs typeface="Calibri" panose="020F0502020204030204"/>
            </a:endParaRPr>
          </a:p>
          <a:p>
            <a:pPr marL="0" indent="0">
              <a:buNone/>
            </a:pPr>
            <a:r>
              <a:rPr lang="en-US" sz="1800" dirty="0">
                <a:cs typeface="Arial"/>
              </a:rPr>
              <a:t>Q2:</a:t>
            </a:r>
            <a:r>
              <a:rPr lang="en-US" sz="1800" dirty="0">
                <a:ea typeface="+mn-lt"/>
                <a:cs typeface="+mn-lt"/>
              </a:rPr>
              <a:t> A 50kg skater goes down on a frictionless ramp with 3.5 meters height. Find the velocity at the end of the ramp</a:t>
            </a:r>
          </a:p>
          <a:p>
            <a:pPr marL="0" indent="0">
              <a:buNone/>
            </a:pPr>
            <a:r>
              <a:rPr lang="en-US" sz="1800" dirty="0">
                <a:cs typeface="Calibri" panose="020F0502020204030204"/>
              </a:rPr>
              <a:t>Q3: A 60kg skater goes down on a frictionless ramp with 2.5 meters height. Find the velocity at the end of the ramp. </a:t>
            </a:r>
            <a:endParaRPr lang="en-US" sz="1800">
              <a:ea typeface="+mn-lt"/>
              <a:cs typeface="+mn-lt"/>
            </a:endParaRPr>
          </a:p>
          <a:p>
            <a:pPr marL="0" indent="0">
              <a:buNone/>
            </a:pPr>
            <a:r>
              <a:rPr lang="en-US" sz="1800" dirty="0">
                <a:cs typeface="Calibri" panose="020F0502020204030204"/>
              </a:rPr>
              <a:t>Q4: Change the track and verify that the final speed is path independent. Change gravity and show that </a:t>
            </a:r>
            <a:r>
              <a:rPr lang="en-US" sz="1800" dirty="0" err="1">
                <a:cs typeface="Calibri" panose="020F0502020204030204"/>
              </a:rPr>
              <a:t>vf</a:t>
            </a:r>
            <a:r>
              <a:rPr lang="en-US" sz="1800" dirty="0">
                <a:cs typeface="Calibri" panose="020F0502020204030204"/>
              </a:rPr>
              <a:t> depends on g</a:t>
            </a:r>
          </a:p>
          <a:p>
            <a:pPr marL="0" indent="0">
              <a:buNone/>
            </a:pPr>
            <a:endParaRPr lang="en-US" sz="1800" dirty="0">
              <a:cs typeface="Calibri" panose="020F0502020204030204"/>
            </a:endParaRPr>
          </a:p>
          <a:p>
            <a:pPr marL="0" indent="0">
              <a:buNone/>
            </a:pPr>
            <a:r>
              <a:rPr lang="en-US" sz="1800" dirty="0">
                <a:cs typeface="Calibri" panose="020F0502020204030204"/>
              </a:rPr>
              <a:t>Q4: Come up with your own problem. Solve it numerically and compare it with the simulation.</a:t>
            </a:r>
          </a:p>
          <a:p>
            <a:pPr marL="0" indent="0">
              <a:buNone/>
            </a:pPr>
            <a:endParaRPr lang="en-US" sz="1800" dirty="0">
              <a:cs typeface="Calibri" panose="020F0502020204030204"/>
            </a:endParaRPr>
          </a:p>
          <a:p>
            <a:endParaRPr lang="en-US" sz="1800" dirty="0">
              <a:cs typeface="Arial"/>
            </a:endParaRPr>
          </a:p>
        </p:txBody>
      </p:sp>
    </p:spTree>
    <p:extLst>
      <p:ext uri="{BB962C8B-B14F-4D97-AF65-F5344CB8AC3E}">
        <p14:creationId xmlns:p14="http://schemas.microsoft.com/office/powerpoint/2010/main" val="3011105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4EEC695A-D6A9-4C73-96B0-4FA5D7EB2412}"/>
              </a:ext>
            </a:extLst>
          </p:cNvPr>
          <p:cNvSpPr>
            <a:spLocks noGrp="1"/>
          </p:cNvSpPr>
          <p:nvPr/>
        </p:nvSpPr>
        <p:spPr>
          <a:xfrm>
            <a:off x="281445" y="347406"/>
            <a:ext cx="11811454" cy="993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defRPr/>
            </a:pPr>
            <a:r>
              <a:rPr lang="en-US" sz="3200" dirty="0">
                <a:latin typeface="Calibri"/>
                <a:cs typeface="Calibri"/>
              </a:rPr>
              <a:t>MODEL PROBLEM: ENERGY CONSERVATION </a:t>
            </a:r>
            <a:r>
              <a:rPr lang="en-US" sz="3200" dirty="0">
                <a:latin typeface="Calibri"/>
                <a:cs typeface="Calibri Light"/>
              </a:rPr>
              <a:t>FOR ELASTIC POTENTIAL</a:t>
            </a:r>
            <a:endParaRPr lang="en-US" sz="3200" dirty="0">
              <a:latin typeface="Calibri Light" panose="020F0302020204030204"/>
              <a:cs typeface="Calibri Light"/>
            </a:endParaRPr>
          </a:p>
        </p:txBody>
      </p:sp>
      <p:pic>
        <p:nvPicPr>
          <p:cNvPr id="4" name="Picture 3">
            <a:extLst>
              <a:ext uri="{FF2B5EF4-FFF2-40B4-BE49-F238E27FC236}">
                <a16:creationId xmlns:a16="http://schemas.microsoft.com/office/drawing/2014/main" id="{C337A803-58BA-4D38-AD12-034A85BA30AE}"/>
              </a:ext>
            </a:extLst>
          </p:cNvPr>
          <p:cNvPicPr>
            <a:picLocks noGrp="1" noChangeAspect="1"/>
          </p:cNvPicPr>
          <p:nvPr/>
        </p:nvPicPr>
        <p:blipFill rotWithShape="1">
          <a:blip r:embed="rId3">
            <a:extLst>
              <a:ext uri="{28A0092B-C50C-407E-A947-70E740481C1C}">
                <a14:useLocalDpi xmlns:a14="http://schemas.microsoft.com/office/drawing/2010/main" val="0"/>
              </a:ext>
            </a:extLst>
          </a:blip>
          <a:srcRect l="21207" r="21207"/>
          <a:stretch/>
        </p:blipFill>
        <p:spPr>
          <a:xfrm>
            <a:off x="1036919" y="1399655"/>
            <a:ext cx="5757863" cy="2499946"/>
          </a:xfrm>
          <a:prstGeom prst="rect">
            <a:avLst/>
          </a:prstGeom>
        </p:spPr>
      </p:pic>
      <p:sp>
        <p:nvSpPr>
          <p:cNvPr id="5" name="Text Placeholder 6">
            <a:extLst>
              <a:ext uri="{FF2B5EF4-FFF2-40B4-BE49-F238E27FC236}">
                <a16:creationId xmlns:a16="http://schemas.microsoft.com/office/drawing/2014/main" id="{84F46934-1E0C-4EF4-AC6D-22A5AB08DB43}"/>
              </a:ext>
            </a:extLst>
          </p:cNvPr>
          <p:cNvSpPr>
            <a:spLocks noGrp="1"/>
          </p:cNvSpPr>
          <p:nvPr/>
        </p:nvSpPr>
        <p:spPr>
          <a:xfrm>
            <a:off x="772047" y="4206450"/>
            <a:ext cx="10592387" cy="23065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6CB255"/>
              </a:buClr>
              <a:buFont typeface="Arial" panose="020B0604020202020204" pitchFamily="34" charset="0"/>
              <a:buChar char="•"/>
              <a:defRPr sz="2800" kern="1200">
                <a:solidFill>
                  <a:srgbClr val="000000"/>
                </a:solidFill>
                <a:latin typeface="+mn-lt"/>
                <a:ea typeface="+mn-ea"/>
                <a:cs typeface="+mn-cs"/>
              </a:defRPr>
            </a:lvl1pPr>
            <a:lvl2pPr marL="731520" indent="-457200" algn="l" defTabSz="914400" rtl="0" eaLnBrk="1" latinLnBrk="0" hangingPunct="1">
              <a:lnSpc>
                <a:spcPct val="90000"/>
              </a:lnSpc>
              <a:spcBef>
                <a:spcPts val="500"/>
              </a:spcBef>
              <a:buClr>
                <a:srgbClr val="6CB255"/>
              </a:buClr>
              <a:buFont typeface="+mj-lt"/>
              <a:buAutoNum type="alphaLcParen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6CB255"/>
              </a:buClr>
              <a:buFont typeface="+mj-lt"/>
              <a:buAutoNum type="alphaLcParen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A toy car is pushed by a compressed spring and coasts up a slope after it is released. Assuming negligible friction, the potential energy in the spring is first completely converted to kinetic energy, and then to a combination of kinetic and gravitational potential energy as the car rises. The details of the path are unimportant because all forces are conservative</a:t>
            </a:r>
            <a:endParaRPr lang="en-US" sz="2000" dirty="0">
              <a:cs typeface="Calibri"/>
            </a:endParaRPr>
          </a:p>
          <a:p>
            <a:r>
              <a:rPr lang="en-US" sz="2000" dirty="0"/>
              <a:t>Q) If a 0.25 kg toy car is compressed by 0.4 meters by a spring with a spring constant k=20N/m and released. What would be its speed at the elevation of 0.16 meters. </a:t>
            </a:r>
            <a:endParaRPr lang="en-US" sz="2000">
              <a:cs typeface="Calibri"/>
            </a:endParaRPr>
          </a:p>
          <a:p>
            <a:endParaRPr lang="en-US" sz="1800" dirty="0">
              <a:cs typeface="Calibri"/>
            </a:endParaRPr>
          </a:p>
        </p:txBody>
      </p:sp>
    </p:spTree>
    <p:extLst>
      <p:ext uri="{BB962C8B-B14F-4D97-AF65-F5344CB8AC3E}">
        <p14:creationId xmlns:p14="http://schemas.microsoft.com/office/powerpoint/2010/main" val="2411954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D6D8A28-A00C-4F9F-94FB-953D6091BEB3}"/>
              </a:ext>
            </a:extLst>
          </p:cNvPr>
          <p:cNvSpPr>
            <a:spLocks noGrp="1"/>
          </p:cNvSpPr>
          <p:nvPr/>
        </p:nvSpPr>
        <p:spPr>
          <a:xfrm>
            <a:off x="457200" y="241326"/>
            <a:ext cx="10872787" cy="6595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dirty="0"/>
              <a:t>NON CONSERVATIVE FORCES-FRICTION</a:t>
            </a:r>
          </a:p>
        </p:txBody>
      </p:sp>
      <p:pic>
        <p:nvPicPr>
          <p:cNvPr id="4" name="Picture 3" descr="A graphic showing nonconservative force-friction.">
            <a:extLst>
              <a:ext uri="{FF2B5EF4-FFF2-40B4-BE49-F238E27FC236}">
                <a16:creationId xmlns:a16="http://schemas.microsoft.com/office/drawing/2014/main" id="{CE29B56D-A358-4CFB-9A18-095C06258E56}"/>
              </a:ext>
            </a:extLst>
          </p:cNvPr>
          <p:cNvPicPr>
            <a:picLocks noGrp="1" noChangeAspect="1"/>
          </p:cNvPicPr>
          <p:nvPr/>
        </p:nvPicPr>
        <p:blipFill rotWithShape="1">
          <a:blip r:embed="rId2">
            <a:extLst>
              <a:ext uri="{28A0092B-C50C-407E-A947-70E740481C1C}">
                <a14:useLocalDpi xmlns:a14="http://schemas.microsoft.com/office/drawing/2010/main" val="0"/>
              </a:ext>
            </a:extLst>
          </a:blip>
          <a:srcRect l="2550" r="2550"/>
          <a:stretch/>
        </p:blipFill>
        <p:spPr>
          <a:xfrm>
            <a:off x="457199" y="1427186"/>
            <a:ext cx="8301038" cy="3195271"/>
          </a:xfrm>
          <a:prstGeom prst="rect">
            <a:avLst/>
          </a:prstGeom>
        </p:spPr>
      </p:pic>
      <p:sp>
        <p:nvSpPr>
          <p:cNvPr id="5" name="Text Placeholder 6">
            <a:extLst>
              <a:ext uri="{FF2B5EF4-FFF2-40B4-BE49-F238E27FC236}">
                <a16:creationId xmlns:a16="http://schemas.microsoft.com/office/drawing/2014/main" id="{723BB7F6-638D-48DF-A176-A5B540082D62}"/>
              </a:ext>
            </a:extLst>
          </p:cNvPr>
          <p:cNvSpPr>
            <a:spLocks noGrp="1"/>
          </p:cNvSpPr>
          <p:nvPr/>
        </p:nvSpPr>
        <p:spPr>
          <a:xfrm>
            <a:off x="457200" y="4843982"/>
            <a:ext cx="9872662" cy="16521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6CB255"/>
              </a:buClr>
              <a:buFont typeface="Arial" panose="020B0604020202020204" pitchFamily="34" charset="0"/>
              <a:buChar char="•"/>
              <a:defRPr sz="2800" kern="1200">
                <a:solidFill>
                  <a:srgbClr val="000000"/>
                </a:solidFill>
                <a:latin typeface="+mn-lt"/>
                <a:ea typeface="+mn-ea"/>
                <a:cs typeface="+mn-cs"/>
              </a:defRPr>
            </a:lvl1pPr>
            <a:lvl2pPr marL="731520" indent="-457200" algn="l" defTabSz="914400" rtl="0" eaLnBrk="1" latinLnBrk="0" hangingPunct="1">
              <a:lnSpc>
                <a:spcPct val="90000"/>
              </a:lnSpc>
              <a:spcBef>
                <a:spcPts val="500"/>
              </a:spcBef>
              <a:buClr>
                <a:srgbClr val="6CB255"/>
              </a:buClr>
              <a:buFont typeface="+mj-lt"/>
              <a:buAutoNum type="alphaLcParen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6CB255"/>
              </a:buClr>
              <a:buFont typeface="+mj-lt"/>
              <a:buAutoNum type="alphaLcParen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amount of the happy face erased depends on the path taken by the eraser between points A and B, as does the work done against friction. Less work is done and less of the face is erased for the path in (a) than for the path in (b). The force here is friction, and most of the work goes into thermal energy that subsequently leaves the system.</a:t>
            </a:r>
            <a:endParaRPr lang="en-US" sz="2000" dirty="0">
              <a:cs typeface="Calibri"/>
            </a:endParaRPr>
          </a:p>
          <a:p>
            <a:r>
              <a:rPr lang="en-US" sz="2000" dirty="0"/>
              <a:t>Energy is lost WNC is NEGATIVE</a:t>
            </a:r>
            <a:endParaRPr lang="en-US" sz="2000" dirty="0">
              <a:cs typeface="Calibri"/>
            </a:endParaRPr>
          </a:p>
        </p:txBody>
      </p:sp>
    </p:spTree>
    <p:extLst>
      <p:ext uri="{BB962C8B-B14F-4D97-AF65-F5344CB8AC3E}">
        <p14:creationId xmlns:p14="http://schemas.microsoft.com/office/powerpoint/2010/main" val="3089762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227D702-6996-40A2-8812-7BDA36F249AC}"/>
              </a:ext>
            </a:extLst>
          </p:cNvPr>
          <p:cNvSpPr>
            <a:spLocks noGrp="1"/>
          </p:cNvSpPr>
          <p:nvPr/>
        </p:nvSpPr>
        <p:spPr>
          <a:xfrm>
            <a:off x="457200" y="241326"/>
            <a:ext cx="10525472" cy="6595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dirty="0"/>
              <a:t>NON-CONSERVATIVE EXTERNAL FORCES</a:t>
            </a:r>
          </a:p>
        </p:txBody>
      </p:sp>
      <p:pic>
        <p:nvPicPr>
          <p:cNvPr id="4" name="Picture 3" descr="A graphic showing non-conservative external forces.">
            <a:extLst>
              <a:ext uri="{FF2B5EF4-FFF2-40B4-BE49-F238E27FC236}">
                <a16:creationId xmlns:a16="http://schemas.microsoft.com/office/drawing/2014/main" id="{D906292E-6D21-4032-9969-F4B689097596}"/>
              </a:ext>
            </a:extLst>
          </p:cNvPr>
          <p:cNvPicPr>
            <a:picLocks noGrp="1" noChangeAspect="1"/>
          </p:cNvPicPr>
          <p:nvPr/>
        </p:nvPicPr>
        <p:blipFill rotWithShape="1">
          <a:blip r:embed="rId2">
            <a:extLst>
              <a:ext uri="{28A0092B-C50C-407E-A947-70E740481C1C}">
                <a14:useLocalDpi xmlns:a14="http://schemas.microsoft.com/office/drawing/2010/main" val="0"/>
              </a:ext>
            </a:extLst>
          </a:blip>
          <a:srcRect t="3692" b="3692"/>
          <a:stretch/>
        </p:blipFill>
        <p:spPr>
          <a:xfrm>
            <a:off x="457199" y="1986605"/>
            <a:ext cx="6064987" cy="2635852"/>
          </a:xfrm>
          <a:prstGeom prst="rect">
            <a:avLst/>
          </a:prstGeom>
        </p:spPr>
      </p:pic>
      <p:sp>
        <p:nvSpPr>
          <p:cNvPr id="5" name="Text Placeholder 6">
            <a:extLst>
              <a:ext uri="{FF2B5EF4-FFF2-40B4-BE49-F238E27FC236}">
                <a16:creationId xmlns:a16="http://schemas.microsoft.com/office/drawing/2014/main" id="{BA53D5ED-3D66-4F29-872D-7A9ED44044DF}"/>
              </a:ext>
            </a:extLst>
          </p:cNvPr>
          <p:cNvSpPr>
            <a:spLocks noGrp="1"/>
          </p:cNvSpPr>
          <p:nvPr/>
        </p:nvSpPr>
        <p:spPr>
          <a:xfrm>
            <a:off x="457200" y="4843982"/>
            <a:ext cx="8062912" cy="11663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CB255"/>
              </a:buClr>
              <a:buFont typeface="Arial" panose="020B0604020202020204" pitchFamily="34" charset="0"/>
              <a:buChar char="•"/>
              <a:defRPr sz="2800" kern="1200">
                <a:solidFill>
                  <a:srgbClr val="000000"/>
                </a:solidFill>
                <a:latin typeface="+mn-lt"/>
                <a:ea typeface="+mn-ea"/>
                <a:cs typeface="+mn-cs"/>
              </a:defRPr>
            </a:lvl1pPr>
            <a:lvl2pPr marL="731520" indent="-457200" algn="l" defTabSz="914400" rtl="0" eaLnBrk="1" latinLnBrk="0" hangingPunct="1">
              <a:lnSpc>
                <a:spcPct val="90000"/>
              </a:lnSpc>
              <a:spcBef>
                <a:spcPts val="500"/>
              </a:spcBef>
              <a:buClr>
                <a:srgbClr val="6CB255"/>
              </a:buClr>
              <a:buFont typeface="+mj-lt"/>
              <a:buAutoNum type="alphaLcParen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6CB255"/>
              </a:buClr>
              <a:buFont typeface="+mj-lt"/>
              <a:buAutoNum type="alphaLcParen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 person pushes a crate up a ramp, doing work on the crate. Friction and gravitational force (not shown) also do work on the crate; both forces oppose the person’s push. As the crate is pushed up the ramp, it gains mechanical energy, implying that the work done by the person is greater than the work done by friction.</a:t>
            </a:r>
          </a:p>
        </p:txBody>
      </p:sp>
    </p:spTree>
    <p:extLst>
      <p:ext uri="{BB962C8B-B14F-4D97-AF65-F5344CB8AC3E}">
        <p14:creationId xmlns:p14="http://schemas.microsoft.com/office/powerpoint/2010/main" val="3790698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EB596E-7B1E-4B76-8F9E-3622F60651B0}"/>
              </a:ext>
            </a:extLst>
          </p:cNvPr>
          <p:cNvSpPr>
            <a:spLocks noGrp="1"/>
          </p:cNvSpPr>
          <p:nvPr/>
        </p:nvSpPr>
        <p:spPr>
          <a:xfrm>
            <a:off x="457200" y="241326"/>
            <a:ext cx="8062912" cy="659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ACTIVITY WNC DUE TO FRICTION</a:t>
            </a:r>
            <a:endParaRPr lang="en-US" sz="4000" dirty="0">
              <a:cs typeface="Calibri Light"/>
            </a:endParaRPr>
          </a:p>
        </p:txBody>
      </p:sp>
      <p:sp>
        <p:nvSpPr>
          <p:cNvPr id="5" name="Text Placeholder 3">
            <a:extLst>
              <a:ext uri="{FF2B5EF4-FFF2-40B4-BE49-F238E27FC236}">
                <a16:creationId xmlns:a16="http://schemas.microsoft.com/office/drawing/2014/main" id="{802F883E-B98B-489F-B876-96DA4C360164}"/>
              </a:ext>
            </a:extLst>
          </p:cNvPr>
          <p:cNvSpPr>
            <a:spLocks noGrp="1"/>
          </p:cNvSpPr>
          <p:nvPr/>
        </p:nvSpPr>
        <p:spPr>
          <a:xfrm>
            <a:off x="457200" y="4190841"/>
            <a:ext cx="10770010" cy="23518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6CB255"/>
              </a:buClr>
              <a:buFont typeface="Arial" panose="020B0604020202020204" pitchFamily="34" charset="0"/>
              <a:buChar char="•"/>
              <a:defRPr sz="2800" kern="1200">
                <a:solidFill>
                  <a:srgbClr val="000000"/>
                </a:solidFill>
                <a:latin typeface="+mn-lt"/>
                <a:ea typeface="+mn-ea"/>
                <a:cs typeface="+mn-cs"/>
              </a:defRPr>
            </a:lvl1pPr>
            <a:lvl2pPr marL="731520" indent="-457200" algn="l" defTabSz="914400" rtl="0" eaLnBrk="1" latinLnBrk="0" hangingPunct="1">
              <a:lnSpc>
                <a:spcPct val="90000"/>
              </a:lnSpc>
              <a:spcBef>
                <a:spcPts val="500"/>
              </a:spcBef>
              <a:buClr>
                <a:srgbClr val="6CB255"/>
              </a:buClr>
              <a:buFont typeface="+mj-lt"/>
              <a:buAutoNum type="alphaLcParen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6CB255"/>
              </a:buClr>
              <a:buFont typeface="+mj-lt"/>
              <a:buAutoNum type="alphaLcParen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cs typeface="Arial"/>
              </a:rPr>
              <a:t>Open </a:t>
            </a:r>
            <a:r>
              <a:rPr lang="en-US" sz="1800" dirty="0">
                <a:ea typeface="+mn-lt"/>
                <a:cs typeface="+mn-lt"/>
              </a:rPr>
              <a:t>Phet Skatepark simulation </a:t>
            </a:r>
            <a:r>
              <a:rPr lang="en-US" sz="1800" dirty="0">
                <a:ea typeface="+mn-lt"/>
                <a:cs typeface="+mn-lt"/>
                <a:hlinkClick r:id="rId2"/>
              </a:rPr>
              <a:t>https://phet.colorado.edu/sims/html/energy-skate-park/latest/energy-skate-park_en.html</a:t>
            </a:r>
            <a:endParaRPr lang="en-US" sz="1800" dirty="0">
              <a:ea typeface="+mn-lt"/>
              <a:cs typeface="+mn-lt"/>
            </a:endParaRPr>
          </a:p>
          <a:p>
            <a:r>
              <a:rPr lang="en-US" sz="1800" dirty="0">
                <a:cs typeface="Arial"/>
              </a:rPr>
              <a:t>Click on grid, click on speed, energy and make sure friction is NOT ZERO</a:t>
            </a:r>
            <a:endParaRPr lang="en-US" sz="1800">
              <a:cs typeface="Arial"/>
            </a:endParaRPr>
          </a:p>
          <a:p>
            <a:r>
              <a:rPr lang="en-US" sz="1800" dirty="0">
                <a:cs typeface="Arial"/>
              </a:rPr>
              <a:t>Release the skater at various heights. Measure the speed using the speedometer</a:t>
            </a:r>
            <a:endParaRPr lang="en-US" sz="1800">
              <a:cs typeface="Arial"/>
            </a:endParaRPr>
          </a:p>
          <a:p>
            <a:r>
              <a:rPr lang="en-US" sz="1800" dirty="0">
                <a:cs typeface="Arial"/>
              </a:rPr>
              <a:t>Find the work done by non-conservative forces</a:t>
            </a:r>
            <a:endParaRPr lang="en-US" sz="1800">
              <a:cs typeface="Arial"/>
            </a:endParaRPr>
          </a:p>
          <a:p>
            <a:r>
              <a:rPr lang="en-US" sz="1800" dirty="0">
                <a:cs typeface="Arial"/>
              </a:rPr>
              <a:t>For enhancement activity try to calculate the average friction force and the coefficient of friction. The parabolic track can be approximated as a diagonal path with 53 degrees slope. Use W=-f d  and f=mu N</a:t>
            </a:r>
          </a:p>
        </p:txBody>
      </p:sp>
      <p:pic>
        <p:nvPicPr>
          <p:cNvPr id="2" name="Picture 6" descr="Final state for the Skatepark simulation. Speedometer shows vf.">
            <a:extLst>
              <a:ext uri="{FF2B5EF4-FFF2-40B4-BE49-F238E27FC236}">
                <a16:creationId xmlns:a16="http://schemas.microsoft.com/office/drawing/2014/main" id="{7C787EF6-B214-4BD2-8CB3-0151A2113AFA}"/>
              </a:ext>
            </a:extLst>
          </p:cNvPr>
          <p:cNvPicPr>
            <a:picLocks noChangeAspect="1"/>
          </p:cNvPicPr>
          <p:nvPr/>
        </p:nvPicPr>
        <p:blipFill>
          <a:blip r:embed="rId3"/>
          <a:stretch>
            <a:fillRect/>
          </a:stretch>
        </p:blipFill>
        <p:spPr>
          <a:xfrm>
            <a:off x="2861939" y="937529"/>
            <a:ext cx="2979312" cy="2203250"/>
          </a:xfrm>
          <a:prstGeom prst="rect">
            <a:avLst/>
          </a:prstGeom>
        </p:spPr>
      </p:pic>
      <p:pic>
        <p:nvPicPr>
          <p:cNvPr id="7" name="Picture 7" descr="A different path for Skatepark PhET simulation. With the same friction coefficient, this track would give different vf for the ground level.">
            <a:extLst>
              <a:ext uri="{FF2B5EF4-FFF2-40B4-BE49-F238E27FC236}">
                <a16:creationId xmlns:a16="http://schemas.microsoft.com/office/drawing/2014/main" id="{165733B8-40F0-45DB-AC71-F15F6DABB63B}"/>
              </a:ext>
            </a:extLst>
          </p:cNvPr>
          <p:cNvPicPr>
            <a:picLocks noChangeAspect="1"/>
          </p:cNvPicPr>
          <p:nvPr/>
        </p:nvPicPr>
        <p:blipFill>
          <a:blip r:embed="rId4"/>
          <a:stretch>
            <a:fillRect/>
          </a:stretch>
        </p:blipFill>
        <p:spPr>
          <a:xfrm>
            <a:off x="5882715" y="940282"/>
            <a:ext cx="2871988" cy="2201278"/>
          </a:xfrm>
          <a:prstGeom prst="rect">
            <a:avLst/>
          </a:prstGeom>
        </p:spPr>
      </p:pic>
      <p:pic>
        <p:nvPicPr>
          <p:cNvPr id="9" name="Picture 5" descr="The initial state for the Skatepark simulation from PhET. Potential initial will be converted to kinetic final minus the WNC due to friction.">
            <a:extLst>
              <a:ext uri="{FF2B5EF4-FFF2-40B4-BE49-F238E27FC236}">
                <a16:creationId xmlns:a16="http://schemas.microsoft.com/office/drawing/2014/main" id="{054FB194-C12B-462D-B30C-8A79811CE35A}"/>
              </a:ext>
            </a:extLst>
          </p:cNvPr>
          <p:cNvPicPr>
            <a:picLocks noChangeAspect="1"/>
          </p:cNvPicPr>
          <p:nvPr/>
        </p:nvPicPr>
        <p:blipFill>
          <a:blip r:embed="rId5"/>
          <a:stretch>
            <a:fillRect/>
          </a:stretch>
        </p:blipFill>
        <p:spPr>
          <a:xfrm>
            <a:off x="88005" y="940838"/>
            <a:ext cx="2689538" cy="2198858"/>
          </a:xfrm>
          <a:prstGeom prst="rect">
            <a:avLst/>
          </a:prstGeom>
        </p:spPr>
      </p:pic>
      <p:pic>
        <p:nvPicPr>
          <p:cNvPr id="11" name="Picture 8" descr="Playground simulation from PhET skatepark. With some friction, various paths would give different vf at the ground level.">
            <a:extLst>
              <a:ext uri="{FF2B5EF4-FFF2-40B4-BE49-F238E27FC236}">
                <a16:creationId xmlns:a16="http://schemas.microsoft.com/office/drawing/2014/main" id="{0EC9FD4D-C094-45A5-88D5-4B1BF897DCD0}"/>
              </a:ext>
            </a:extLst>
          </p:cNvPr>
          <p:cNvPicPr>
            <a:picLocks noChangeAspect="1"/>
          </p:cNvPicPr>
          <p:nvPr/>
        </p:nvPicPr>
        <p:blipFill>
          <a:blip r:embed="rId6"/>
          <a:stretch>
            <a:fillRect/>
          </a:stretch>
        </p:blipFill>
        <p:spPr>
          <a:xfrm>
            <a:off x="8800485" y="933462"/>
            <a:ext cx="3389368" cy="2241358"/>
          </a:xfrm>
          <a:prstGeom prst="rect">
            <a:avLst/>
          </a:prstGeom>
        </p:spPr>
      </p:pic>
    </p:spTree>
    <p:extLst>
      <p:ext uri="{BB962C8B-B14F-4D97-AF65-F5344CB8AC3E}">
        <p14:creationId xmlns:p14="http://schemas.microsoft.com/office/powerpoint/2010/main" val="1866642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EB596E-7B1E-4B76-8F9E-3622F60651B0}"/>
              </a:ext>
            </a:extLst>
          </p:cNvPr>
          <p:cNvSpPr>
            <a:spLocks noGrp="1"/>
          </p:cNvSpPr>
          <p:nvPr/>
        </p:nvSpPr>
        <p:spPr>
          <a:xfrm>
            <a:off x="457200" y="241326"/>
            <a:ext cx="8062912" cy="6595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a:p>
            <a:r>
              <a:rPr lang="en-US" sz="4000" dirty="0"/>
              <a:t>ACTIVITY </a:t>
            </a:r>
            <a:r>
              <a:rPr lang="en-US" sz="4000" dirty="0">
                <a:ea typeface="+mj-lt"/>
                <a:cs typeface="+mj-lt"/>
              </a:rPr>
              <a:t>WNC DUE TO FRICTION</a:t>
            </a:r>
            <a:endParaRPr lang="en-US" sz="4000" dirty="0">
              <a:cs typeface="Calibri Light"/>
            </a:endParaRPr>
          </a:p>
          <a:p>
            <a:endParaRPr lang="en-US" dirty="0">
              <a:cs typeface="Calibri Light"/>
            </a:endParaRPr>
          </a:p>
        </p:txBody>
      </p:sp>
      <p:sp>
        <p:nvSpPr>
          <p:cNvPr id="5" name="Text Placeholder 3">
            <a:extLst>
              <a:ext uri="{FF2B5EF4-FFF2-40B4-BE49-F238E27FC236}">
                <a16:creationId xmlns:a16="http://schemas.microsoft.com/office/drawing/2014/main" id="{802F883E-B98B-489F-B876-96DA4C360164}"/>
              </a:ext>
            </a:extLst>
          </p:cNvPr>
          <p:cNvSpPr>
            <a:spLocks noGrp="1"/>
          </p:cNvSpPr>
          <p:nvPr/>
        </p:nvSpPr>
        <p:spPr>
          <a:xfrm>
            <a:off x="190500" y="4190841"/>
            <a:ext cx="11555334" cy="231482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Clr>
                <a:srgbClr val="6CB255"/>
              </a:buClr>
              <a:buFont typeface="Arial" panose="020B0604020202020204" pitchFamily="34" charset="0"/>
              <a:buChar char="•"/>
              <a:defRPr sz="2800" kern="1200">
                <a:solidFill>
                  <a:srgbClr val="000000"/>
                </a:solidFill>
                <a:latin typeface="+mn-lt"/>
                <a:ea typeface="+mn-ea"/>
                <a:cs typeface="+mn-cs"/>
              </a:defRPr>
            </a:lvl1pPr>
            <a:lvl2pPr marL="731520" indent="-457200" algn="l" defTabSz="914400" rtl="0" eaLnBrk="1" latinLnBrk="0" hangingPunct="1">
              <a:lnSpc>
                <a:spcPct val="90000"/>
              </a:lnSpc>
              <a:spcBef>
                <a:spcPts val="500"/>
              </a:spcBef>
              <a:buClr>
                <a:srgbClr val="6CB255"/>
              </a:buClr>
              <a:buFont typeface="+mj-lt"/>
              <a:buAutoNum type="alphaLcParen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6CB255"/>
              </a:buClr>
              <a:buFont typeface="+mj-lt"/>
              <a:buAutoNum type="alphaLcParen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cs typeface="Arial"/>
              </a:rPr>
              <a:t>For each problem measure the final velocity and calculate the work done by friction. Try to estimate the average force afterwards.</a:t>
            </a:r>
          </a:p>
          <a:p>
            <a:pPr marL="0" indent="0">
              <a:buNone/>
            </a:pPr>
            <a:r>
              <a:rPr lang="en-US" sz="1800" dirty="0">
                <a:cs typeface="Arial"/>
              </a:rPr>
              <a:t>Q1: A 60kg skater goes down on a ramp with friction from 4 meters height. Measure its final velocity and calculate WNC</a:t>
            </a:r>
          </a:p>
          <a:p>
            <a:pPr marL="0" indent="0">
              <a:buNone/>
            </a:pPr>
            <a:r>
              <a:rPr lang="en-US" sz="1800" dirty="0">
                <a:cs typeface="Arial"/>
              </a:rPr>
              <a:t>Q2:</a:t>
            </a:r>
            <a:r>
              <a:rPr lang="en-US" sz="1800" dirty="0">
                <a:ea typeface="+mn-lt"/>
                <a:cs typeface="+mn-lt"/>
              </a:rPr>
              <a:t> A 50kg skater goes down on a ramp with lots of friction from 3.5 meters height. Measure its final velocity and calculate WNC</a:t>
            </a:r>
          </a:p>
          <a:p>
            <a:pPr marL="0" indent="0">
              <a:buNone/>
            </a:pPr>
            <a:r>
              <a:rPr lang="en-US" sz="1800" dirty="0">
                <a:cs typeface="Calibri" panose="020F0502020204030204"/>
              </a:rPr>
              <a:t>Q4: Change the track, verify that the final speed DEPENDS on the path. Obtain the final speed for each track, find WNC</a:t>
            </a:r>
          </a:p>
          <a:p>
            <a:pPr marL="0" indent="0">
              <a:buNone/>
            </a:pPr>
            <a:r>
              <a:rPr lang="en-US" sz="1800" dirty="0">
                <a:cs typeface="Calibri" panose="020F0502020204030204"/>
              </a:rPr>
              <a:t>Q4: Build your own track using the playground option with some friction. Investigate the path dependence of </a:t>
            </a:r>
            <a:r>
              <a:rPr lang="en-US" sz="1800" dirty="0" err="1">
                <a:cs typeface="Calibri" panose="020F0502020204030204"/>
              </a:rPr>
              <a:t>vf</a:t>
            </a:r>
            <a:r>
              <a:rPr lang="en-US" sz="1800" dirty="0">
                <a:cs typeface="Calibri" panose="020F0502020204030204"/>
              </a:rPr>
              <a:t>.</a:t>
            </a:r>
          </a:p>
          <a:p>
            <a:pPr marL="0" indent="0">
              <a:buNone/>
            </a:pPr>
            <a:endParaRPr lang="en-US" sz="1800" dirty="0">
              <a:cs typeface="Calibri" panose="020F0502020204030204"/>
            </a:endParaRPr>
          </a:p>
          <a:p>
            <a:endParaRPr lang="en-US" sz="1800" dirty="0">
              <a:cs typeface="Arial"/>
            </a:endParaRPr>
          </a:p>
        </p:txBody>
      </p:sp>
      <p:pic>
        <p:nvPicPr>
          <p:cNvPr id="2" name="Picture 5" descr="The initial state for the Skatepark simulation from PhET. Potential initial will be converted to kinetic final minus the WNC due to friction.">
            <a:extLst>
              <a:ext uri="{FF2B5EF4-FFF2-40B4-BE49-F238E27FC236}">
                <a16:creationId xmlns:a16="http://schemas.microsoft.com/office/drawing/2014/main" id="{6641B584-7CB3-4486-860D-ED85D1BCF723}"/>
              </a:ext>
            </a:extLst>
          </p:cNvPr>
          <p:cNvPicPr>
            <a:picLocks noChangeAspect="1"/>
          </p:cNvPicPr>
          <p:nvPr/>
        </p:nvPicPr>
        <p:blipFill>
          <a:blip r:embed="rId2"/>
          <a:stretch>
            <a:fillRect/>
          </a:stretch>
        </p:blipFill>
        <p:spPr>
          <a:xfrm>
            <a:off x="88005" y="940838"/>
            <a:ext cx="2689538" cy="2198858"/>
          </a:xfrm>
          <a:prstGeom prst="rect">
            <a:avLst/>
          </a:prstGeom>
        </p:spPr>
      </p:pic>
      <p:pic>
        <p:nvPicPr>
          <p:cNvPr id="6" name="Picture 6" descr="Final state for the Skatepark simulation. Speedometer shows vf.">
            <a:extLst>
              <a:ext uri="{FF2B5EF4-FFF2-40B4-BE49-F238E27FC236}">
                <a16:creationId xmlns:a16="http://schemas.microsoft.com/office/drawing/2014/main" id="{FDFDA596-D3BD-4527-8ACC-A9E560F5B8FB}"/>
              </a:ext>
            </a:extLst>
          </p:cNvPr>
          <p:cNvPicPr>
            <a:picLocks noChangeAspect="1"/>
          </p:cNvPicPr>
          <p:nvPr/>
        </p:nvPicPr>
        <p:blipFill>
          <a:blip r:embed="rId3"/>
          <a:stretch>
            <a:fillRect/>
          </a:stretch>
        </p:blipFill>
        <p:spPr>
          <a:xfrm>
            <a:off x="2824767" y="937530"/>
            <a:ext cx="2979312" cy="2203250"/>
          </a:xfrm>
          <a:prstGeom prst="rect">
            <a:avLst/>
          </a:prstGeom>
        </p:spPr>
      </p:pic>
      <p:pic>
        <p:nvPicPr>
          <p:cNvPr id="7" name="Picture 7" descr="A different path for Skatepark PhET simulation. With the same friction coefficient, this track would give different vf for the ground level.">
            <a:extLst>
              <a:ext uri="{FF2B5EF4-FFF2-40B4-BE49-F238E27FC236}">
                <a16:creationId xmlns:a16="http://schemas.microsoft.com/office/drawing/2014/main" id="{95485ACE-06D9-49CA-9ED1-32DF6D4A15D0}"/>
              </a:ext>
            </a:extLst>
          </p:cNvPr>
          <p:cNvPicPr>
            <a:picLocks noChangeAspect="1"/>
          </p:cNvPicPr>
          <p:nvPr/>
        </p:nvPicPr>
        <p:blipFill>
          <a:blip r:embed="rId4"/>
          <a:stretch>
            <a:fillRect/>
          </a:stretch>
        </p:blipFill>
        <p:spPr>
          <a:xfrm>
            <a:off x="5826958" y="940283"/>
            <a:ext cx="2871988" cy="2201278"/>
          </a:xfrm>
          <a:prstGeom prst="rect">
            <a:avLst/>
          </a:prstGeom>
        </p:spPr>
      </p:pic>
      <p:pic>
        <p:nvPicPr>
          <p:cNvPr id="8" name="Picture 8" descr="Playground simulation from PhET skatepark. With some friction, various paths would give different vf at the ground level.">
            <a:extLst>
              <a:ext uri="{FF2B5EF4-FFF2-40B4-BE49-F238E27FC236}">
                <a16:creationId xmlns:a16="http://schemas.microsoft.com/office/drawing/2014/main" id="{01CBB18D-E0B4-48AB-9408-956E045EBB5B}"/>
              </a:ext>
            </a:extLst>
          </p:cNvPr>
          <p:cNvPicPr>
            <a:picLocks noChangeAspect="1"/>
          </p:cNvPicPr>
          <p:nvPr/>
        </p:nvPicPr>
        <p:blipFill>
          <a:blip r:embed="rId5"/>
          <a:stretch>
            <a:fillRect/>
          </a:stretch>
        </p:blipFill>
        <p:spPr>
          <a:xfrm>
            <a:off x="8716851" y="933462"/>
            <a:ext cx="3473002" cy="2241358"/>
          </a:xfrm>
          <a:prstGeom prst="rect">
            <a:avLst/>
          </a:prstGeom>
        </p:spPr>
      </p:pic>
    </p:spTree>
    <p:extLst>
      <p:ext uri="{BB962C8B-B14F-4D97-AF65-F5344CB8AC3E}">
        <p14:creationId xmlns:p14="http://schemas.microsoft.com/office/powerpoint/2010/main" val="2826284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8223-BB04-426D-98A1-1232DFCCEEB1}"/>
              </a:ext>
            </a:extLst>
          </p:cNvPr>
          <p:cNvSpPr>
            <a:spLocks noGrp="1"/>
          </p:cNvSpPr>
          <p:nvPr>
            <p:ph type="title"/>
          </p:nvPr>
        </p:nvSpPr>
        <p:spPr/>
        <p:txBody>
          <a:bodyPr/>
          <a:lstStyle/>
          <a:p>
            <a:r>
              <a:rPr lang="en-US" dirty="0">
                <a:cs typeface="Calibri Light"/>
              </a:rPr>
              <a:t>POWER</a:t>
            </a:r>
            <a:endParaRPr lang="en-US" dirty="0"/>
          </a:p>
        </p:txBody>
      </p:sp>
      <p:sp>
        <p:nvSpPr>
          <p:cNvPr id="3" name="TextBox 2">
            <a:extLst>
              <a:ext uri="{FF2B5EF4-FFF2-40B4-BE49-F238E27FC236}">
                <a16:creationId xmlns:a16="http://schemas.microsoft.com/office/drawing/2014/main" id="{24F36724-FE33-45FF-916A-9FD5B371C6FD}"/>
              </a:ext>
            </a:extLst>
          </p:cNvPr>
          <p:cNvSpPr txBox="1"/>
          <p:nvPr/>
        </p:nvSpPr>
        <p:spPr>
          <a:xfrm>
            <a:off x="551986" y="1611351"/>
            <a:ext cx="851395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Power is the rate of applied or dissipated energy</a:t>
            </a:r>
          </a:p>
          <a:p>
            <a:endParaRPr lang="en-US" dirty="0">
              <a:cs typeface="Calibri"/>
            </a:endParaRPr>
          </a:p>
          <a:p>
            <a:r>
              <a:rPr lang="en-US" dirty="0">
                <a:cs typeface="Calibri"/>
              </a:rPr>
              <a:t>P= E/t</a:t>
            </a:r>
          </a:p>
          <a:p>
            <a:endParaRPr lang="en-US" dirty="0">
              <a:cs typeface="Calibri"/>
            </a:endParaRPr>
          </a:p>
          <a:p>
            <a:r>
              <a:rPr lang="en-US" dirty="0">
                <a:cs typeface="Calibri"/>
              </a:rPr>
              <a:t>P=W/t</a:t>
            </a:r>
          </a:p>
          <a:p>
            <a:endParaRPr lang="en-US" dirty="0">
              <a:cs typeface="Calibri"/>
            </a:endParaRPr>
          </a:p>
          <a:p>
            <a:r>
              <a:rPr lang="en-US" dirty="0">
                <a:cs typeface="Calibri"/>
              </a:rPr>
              <a:t>Power has SI unis of J/s or Watts</a:t>
            </a:r>
          </a:p>
          <a:p>
            <a:endParaRPr lang="en-US" dirty="0">
              <a:cs typeface="Calibri"/>
            </a:endParaRPr>
          </a:p>
          <a:p>
            <a:r>
              <a:rPr lang="en-US" dirty="0">
                <a:cs typeface="Calibri"/>
              </a:rPr>
              <a:t>If an object moves with constant speed against friction, there should be an external applied force</a:t>
            </a:r>
          </a:p>
          <a:p>
            <a:endParaRPr lang="en-US" dirty="0">
              <a:cs typeface="Calibri"/>
            </a:endParaRPr>
          </a:p>
          <a:p>
            <a:r>
              <a:rPr lang="en-US" dirty="0">
                <a:cs typeface="Calibri"/>
              </a:rPr>
              <a:t>P = F v</a:t>
            </a:r>
          </a:p>
        </p:txBody>
      </p:sp>
    </p:spTree>
    <p:extLst>
      <p:ext uri="{BB962C8B-B14F-4D97-AF65-F5344CB8AC3E}">
        <p14:creationId xmlns:p14="http://schemas.microsoft.com/office/powerpoint/2010/main" val="2800392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B5E2A-5982-453D-916D-469B9E2E47F7}"/>
              </a:ext>
            </a:extLst>
          </p:cNvPr>
          <p:cNvSpPr>
            <a:spLocks noGrp="1"/>
          </p:cNvSpPr>
          <p:nvPr>
            <p:ph type="title"/>
          </p:nvPr>
        </p:nvSpPr>
        <p:spPr/>
        <p:txBody>
          <a:bodyPr/>
          <a:lstStyle/>
          <a:p>
            <a:r>
              <a:rPr lang="en-US" dirty="0">
                <a:cs typeface="Calibri Light"/>
              </a:rPr>
              <a:t>MODEL PROBLEM</a:t>
            </a:r>
            <a:endParaRPr lang="en-US" dirty="0"/>
          </a:p>
        </p:txBody>
      </p:sp>
      <p:sp>
        <p:nvSpPr>
          <p:cNvPr id="3" name="TextBox 2">
            <a:extLst>
              <a:ext uri="{FF2B5EF4-FFF2-40B4-BE49-F238E27FC236}">
                <a16:creationId xmlns:a16="http://schemas.microsoft.com/office/drawing/2014/main" id="{FD3F5D7F-F661-41C7-BF2E-CEE10025C0A0}"/>
              </a:ext>
            </a:extLst>
          </p:cNvPr>
          <p:cNvSpPr txBox="1"/>
          <p:nvPr/>
        </p:nvSpPr>
        <p:spPr>
          <a:xfrm>
            <a:off x="644913" y="1908717"/>
            <a:ext cx="982027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Q: A conveyer belt moves a box horizontally with 0.40 m/s speed using a machine with 10 Watts output. </a:t>
            </a:r>
            <a:endParaRPr lang="en-US" sz="2400" dirty="0">
              <a:cs typeface="Calibri"/>
            </a:endParaRPr>
          </a:p>
          <a:p>
            <a:r>
              <a:rPr lang="en-US" sz="2400" dirty="0"/>
              <a:t>A) Find the average applied force.</a:t>
            </a:r>
            <a:endParaRPr lang="en-US" sz="2400" dirty="0">
              <a:cs typeface="Calibri"/>
            </a:endParaRPr>
          </a:p>
          <a:p>
            <a:r>
              <a:rPr lang="en-US" sz="2400" dirty="0"/>
              <a:t>B) </a:t>
            </a:r>
            <a:r>
              <a:rPr lang="en-US" sz="2400" dirty="0">
                <a:ea typeface="+mn-lt"/>
                <a:cs typeface="+mn-lt"/>
              </a:rPr>
              <a:t>Find the force of friction</a:t>
            </a:r>
          </a:p>
          <a:p>
            <a:r>
              <a:rPr lang="en-US" sz="2400" dirty="0"/>
              <a:t>C) Find the energy consumption if the machine is operated for one minute. Verify that this energy matches with the work done by the force for moving an object with 0.40 m/s speed for 60 seconds. Find "d" first.</a:t>
            </a:r>
            <a:endParaRPr lang="en-US" sz="2400" dirty="0">
              <a:cs typeface="Calibri"/>
            </a:endParaRPr>
          </a:p>
        </p:txBody>
      </p:sp>
      <p:sp>
        <p:nvSpPr>
          <p:cNvPr id="4" name="TextBox 3">
            <a:extLst>
              <a:ext uri="{FF2B5EF4-FFF2-40B4-BE49-F238E27FC236}">
                <a16:creationId xmlns:a16="http://schemas.microsoft.com/office/drawing/2014/main" id="{A2D0E306-727B-4E54-9E63-3102B93A0390}"/>
              </a:ext>
            </a:extLst>
          </p:cNvPr>
          <p:cNvSpPr txBox="1"/>
          <p:nvPr/>
        </p:nvSpPr>
        <p:spPr>
          <a:xfrm>
            <a:off x="648397" y="3343275"/>
            <a:ext cx="69620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252470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3300">
                <a:solidFill>
                  <a:srgbClr val="FFFFFF"/>
                </a:solidFill>
              </a:rPr>
              <a:t>Concepts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1406623473"/>
              </p:ext>
            </p:extLst>
          </p:nvPr>
        </p:nvGraphicFramePr>
        <p:xfrm>
          <a:off x="4254500" y="1409700"/>
          <a:ext cx="7293723" cy="4468753"/>
        </p:xfrm>
        <a:graphic>
          <a:graphicData uri="http://schemas.openxmlformats.org/drawingml/2006/table">
            <a:tbl>
              <a:tblPr firstRow="1" bandRow="1">
                <a:noFill/>
                <a:tableStyleId>{69012ECD-51FC-41F1-AA8D-1B2483CD663E}</a:tableStyleId>
              </a:tblPr>
              <a:tblGrid>
                <a:gridCol w="6702462">
                  <a:extLst>
                    <a:ext uri="{9D8B030D-6E8A-4147-A177-3AD203B41FA5}">
                      <a16:colId xmlns:a16="http://schemas.microsoft.com/office/drawing/2014/main" val="216919050"/>
                    </a:ext>
                  </a:extLst>
                </a:gridCol>
                <a:gridCol w="591261">
                  <a:extLst>
                    <a:ext uri="{9D8B030D-6E8A-4147-A177-3AD203B41FA5}">
                      <a16:colId xmlns:a16="http://schemas.microsoft.com/office/drawing/2014/main" val="603648281"/>
                    </a:ext>
                  </a:extLst>
                </a:gridCol>
              </a:tblGrid>
              <a:tr h="4468753">
                <a:tc>
                  <a:txBody>
                    <a:bodyPr/>
                    <a:lstStyle/>
                    <a:p>
                      <a:pPr marL="285750" marR="0" lvl="0" indent="-285750" algn="l">
                        <a:lnSpc>
                          <a:spcPct val="90000"/>
                        </a:lnSpc>
                        <a:spcBef>
                          <a:spcPts val="1000"/>
                        </a:spcBef>
                        <a:spcAft>
                          <a:spcPts val="0"/>
                        </a:spcAft>
                        <a:buFont typeface="Arial"/>
                        <a:buChar char="•"/>
                      </a:pPr>
                      <a:r>
                        <a:rPr lang="en-US" sz="2000" b="0" i="0" u="none" strike="noStrike" cap="none" spc="60" noProof="0">
                          <a:solidFill>
                            <a:schemeClr val="tx1"/>
                          </a:solidFill>
                          <a:latin typeface="Calibri"/>
                        </a:rPr>
                        <a:t>F = Force</a:t>
                      </a:r>
                    </a:p>
                    <a:p>
                      <a:pPr marL="285750" marR="0" lvl="0" indent="-285750" algn="l">
                        <a:lnSpc>
                          <a:spcPct val="90000"/>
                        </a:lnSpc>
                        <a:spcBef>
                          <a:spcPts val="1000"/>
                        </a:spcBef>
                        <a:spcAft>
                          <a:spcPts val="0"/>
                        </a:spcAft>
                        <a:buFont typeface="Arial"/>
                        <a:buChar char="•"/>
                      </a:pPr>
                      <a:r>
                        <a:rPr lang="en-US" sz="2000" b="0" i="0" u="none" strike="noStrike" cap="none" spc="60" noProof="0">
                          <a:solidFill>
                            <a:schemeClr val="tx1"/>
                          </a:solidFill>
                          <a:latin typeface="Calibri"/>
                        </a:rPr>
                        <a:t>d = Displacement</a:t>
                      </a:r>
                    </a:p>
                    <a:p>
                      <a:pPr marL="285750" marR="0" lvl="0" indent="-285750" algn="l">
                        <a:lnSpc>
                          <a:spcPct val="90000"/>
                        </a:lnSpc>
                        <a:spcBef>
                          <a:spcPts val="1000"/>
                        </a:spcBef>
                        <a:spcAft>
                          <a:spcPts val="0"/>
                        </a:spcAft>
                        <a:buFont typeface="Arial"/>
                        <a:buChar char="•"/>
                      </a:pPr>
                      <a:r>
                        <a:rPr lang="en-US" sz="2000" b="0" i="0" u="none" strike="noStrike" cap="none" spc="60" noProof="0">
                          <a:solidFill>
                            <a:schemeClr val="tx1"/>
                          </a:solidFill>
                          <a:latin typeface="Calibri"/>
                        </a:rPr>
                        <a:t>θ = Angle between the force and the displacement vector </a:t>
                      </a:r>
                    </a:p>
                    <a:p>
                      <a:pPr marL="285750" marR="0" lvl="0" indent="-285750" algn="l">
                        <a:lnSpc>
                          <a:spcPct val="90000"/>
                        </a:lnSpc>
                        <a:spcBef>
                          <a:spcPts val="1000"/>
                        </a:spcBef>
                        <a:spcAft>
                          <a:spcPts val="0"/>
                        </a:spcAft>
                        <a:buFont typeface="Arial"/>
                        <a:buChar char="•"/>
                      </a:pPr>
                      <a:r>
                        <a:rPr lang="en-US" sz="2000" b="0" i="0" u="none" strike="noStrike" cap="none" spc="60" noProof="0">
                          <a:solidFill>
                            <a:schemeClr val="tx1"/>
                          </a:solidFill>
                          <a:latin typeface="Calibri"/>
                        </a:rPr>
                        <a:t>W = Work</a:t>
                      </a:r>
                    </a:p>
                    <a:p>
                      <a:pPr marL="285750" marR="0" lvl="0" indent="-285750" algn="l">
                        <a:lnSpc>
                          <a:spcPct val="90000"/>
                        </a:lnSpc>
                        <a:spcBef>
                          <a:spcPts val="1000"/>
                        </a:spcBef>
                        <a:spcAft>
                          <a:spcPts val="0"/>
                        </a:spcAft>
                        <a:buFont typeface="Arial"/>
                        <a:buChar char="•"/>
                      </a:pPr>
                      <a:r>
                        <a:rPr lang="en-US" sz="2000" b="0" i="0" u="none" strike="noStrike" cap="none" spc="60" noProof="0">
                          <a:solidFill>
                            <a:schemeClr val="tx1"/>
                          </a:solidFill>
                          <a:latin typeface="Calibri"/>
                        </a:rPr>
                        <a:t>K=spring coefficient  </a:t>
                      </a:r>
                      <a:endParaRPr lang="en-US"/>
                    </a:p>
                    <a:p>
                      <a:pPr marL="285750" marR="0" lvl="0" indent="-285750" algn="l">
                        <a:lnSpc>
                          <a:spcPct val="90000"/>
                        </a:lnSpc>
                        <a:spcBef>
                          <a:spcPts val="1000"/>
                        </a:spcBef>
                        <a:spcAft>
                          <a:spcPts val="0"/>
                        </a:spcAft>
                        <a:buFont typeface="Arial"/>
                        <a:buChar char="•"/>
                      </a:pPr>
                      <a:r>
                        <a:rPr lang="en-US" sz="2000" b="0" i="0" u="none" strike="noStrike" cap="none" spc="60" noProof="0" err="1">
                          <a:solidFill>
                            <a:schemeClr val="tx1"/>
                          </a:solidFill>
                          <a:latin typeface="Calibri"/>
                        </a:rPr>
                        <a:t>Wnc</a:t>
                      </a:r>
                      <a:r>
                        <a:rPr lang="en-US" sz="2000" b="0" i="0" u="none" strike="noStrike" cap="none" spc="60" noProof="0">
                          <a:solidFill>
                            <a:schemeClr val="tx1"/>
                          </a:solidFill>
                          <a:latin typeface="Calibri"/>
                        </a:rPr>
                        <a:t>= Work done by non-conservative forces</a:t>
                      </a:r>
                    </a:p>
                    <a:p>
                      <a:pPr marL="285750" marR="0" lvl="0" indent="-285750" algn="l">
                        <a:lnSpc>
                          <a:spcPct val="90000"/>
                        </a:lnSpc>
                        <a:spcBef>
                          <a:spcPts val="1000"/>
                        </a:spcBef>
                        <a:spcAft>
                          <a:spcPts val="0"/>
                        </a:spcAft>
                        <a:buFont typeface="Arial"/>
                        <a:buChar char="•"/>
                      </a:pPr>
                      <a:r>
                        <a:rPr lang="en-US" sz="2000" b="0" i="0" u="none" strike="noStrike" cap="none" spc="60" noProof="0">
                          <a:solidFill>
                            <a:schemeClr val="tx1"/>
                          </a:solidFill>
                          <a:latin typeface="Calibri"/>
                        </a:rPr>
                        <a:t>KE = Kinetic Energy</a:t>
                      </a:r>
                    </a:p>
                    <a:p>
                      <a:pPr marL="285750" marR="0" lvl="0" indent="-285750" algn="l">
                        <a:lnSpc>
                          <a:spcPct val="90000"/>
                        </a:lnSpc>
                        <a:spcBef>
                          <a:spcPts val="1000"/>
                        </a:spcBef>
                        <a:spcAft>
                          <a:spcPts val="0"/>
                        </a:spcAft>
                        <a:buFont typeface="Arial"/>
                        <a:buChar char="•"/>
                      </a:pPr>
                      <a:r>
                        <a:rPr lang="en-US" sz="2000" b="0" i="0" u="none" strike="noStrike" cap="none" spc="60" noProof="0">
                          <a:solidFill>
                            <a:schemeClr val="tx1"/>
                          </a:solidFill>
                          <a:latin typeface="Calibri"/>
                        </a:rPr>
                        <a:t>PE = Potential Energy</a:t>
                      </a:r>
                    </a:p>
                    <a:p>
                      <a:pPr marL="285750" marR="0" lvl="0" indent="-285750" algn="l">
                        <a:lnSpc>
                          <a:spcPct val="90000"/>
                        </a:lnSpc>
                        <a:spcBef>
                          <a:spcPts val="1000"/>
                        </a:spcBef>
                        <a:spcAft>
                          <a:spcPts val="0"/>
                        </a:spcAft>
                        <a:buFont typeface="Arial"/>
                        <a:buChar char="•"/>
                      </a:pPr>
                      <a:r>
                        <a:rPr lang="en-US" sz="2000" b="0" i="0" u="none" strike="noStrike" cap="none" spc="60" noProof="0">
                          <a:solidFill>
                            <a:schemeClr val="tx1"/>
                          </a:solidFill>
                          <a:latin typeface="Calibri"/>
                        </a:rPr>
                        <a:t>Ei = Initial total energy</a:t>
                      </a:r>
                    </a:p>
                    <a:p>
                      <a:pPr marL="285750" marR="0" lvl="0" indent="-285750" algn="l">
                        <a:lnSpc>
                          <a:spcPct val="90000"/>
                        </a:lnSpc>
                        <a:spcBef>
                          <a:spcPts val="1000"/>
                        </a:spcBef>
                        <a:spcAft>
                          <a:spcPts val="0"/>
                        </a:spcAft>
                        <a:buFont typeface="Arial"/>
                        <a:buChar char="•"/>
                      </a:pPr>
                      <a:r>
                        <a:rPr lang="en-US" sz="2000" b="0" i="0" u="none" strike="noStrike" cap="none" spc="60" noProof="0" err="1">
                          <a:solidFill>
                            <a:schemeClr val="tx1"/>
                          </a:solidFill>
                          <a:latin typeface="Calibri"/>
                        </a:rPr>
                        <a:t>Ef</a:t>
                      </a:r>
                      <a:r>
                        <a:rPr lang="en-US" sz="2000" b="0" i="0" u="none" strike="noStrike" cap="none" spc="60" noProof="0">
                          <a:solidFill>
                            <a:schemeClr val="tx1"/>
                          </a:solidFill>
                          <a:latin typeface="Calibri"/>
                        </a:rPr>
                        <a:t> = Final total energy</a:t>
                      </a:r>
                      <a:endParaRPr lang="en-US">
                        <a:solidFill>
                          <a:schemeClr val="tx1"/>
                        </a:solidFill>
                      </a:endParaRPr>
                    </a:p>
                  </a:txBody>
                  <a:tcPr marL="248841" marR="313097" marT="124421" marB="124421" anchor="ctr">
                    <a:lnL w="9525" cap="flat" cmpd="sng" algn="ctr">
                      <a:solidFill>
                        <a:srgbClr val="D8DEDC"/>
                      </a:solidFill>
                      <a:prstDash val="solid"/>
                    </a:lnL>
                    <a:lnR w="9525" cap="flat" cmpd="sng" algn="ctr">
                      <a:solidFill>
                        <a:srgbClr val="D8DEDC"/>
                      </a:solidFill>
                      <a:prstDash val="solid"/>
                    </a:lnR>
                    <a:lnT w="12700" cmpd="sng">
                      <a:noFill/>
                      <a:prstDash val="solid"/>
                    </a:lnT>
                    <a:lnB w="9525" cap="flat" cmpd="sng" algn="ctr">
                      <a:solidFill>
                        <a:srgbClr val="D8DCDC"/>
                      </a:solidFill>
                      <a:prstDash val="solid"/>
                    </a:lnB>
                    <a:noFill/>
                  </a:tcPr>
                </a:tc>
                <a:tc>
                  <a:txBody>
                    <a:bodyPr/>
                    <a:lstStyle/>
                    <a:p>
                      <a:endParaRPr lang="en-US" sz="2000" b="0" u="none" strike="noStrike" cap="none" spc="60" noProof="0">
                        <a:solidFill>
                          <a:schemeClr val="tx1">
                            <a:lumMod val="75000"/>
                            <a:lumOff val="25000"/>
                          </a:schemeClr>
                        </a:solidFill>
                      </a:endParaRPr>
                    </a:p>
                  </a:txBody>
                  <a:tcPr marL="248841" marR="313097" marT="124421" marB="124421" anchor="ctr">
                    <a:lnL w="9525" cap="flat" cmpd="sng" algn="ctr">
                      <a:solidFill>
                        <a:srgbClr val="D8DEDC"/>
                      </a:solidFill>
                      <a:prstDash val="solid"/>
                    </a:lnL>
                    <a:lnR w="9525" cap="flat" cmpd="sng" algn="ctr">
                      <a:solidFill>
                        <a:srgbClr val="D8DEDC"/>
                      </a:solid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3230221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FFD8-77A7-4E06-88AF-60D939514BA4}"/>
              </a:ext>
            </a:extLst>
          </p:cNvPr>
          <p:cNvSpPr>
            <a:spLocks noGrp="1"/>
          </p:cNvSpPr>
          <p:nvPr>
            <p:ph type="title"/>
          </p:nvPr>
        </p:nvSpPr>
        <p:spPr/>
        <p:txBody>
          <a:bodyPr/>
          <a:lstStyle/>
          <a:p>
            <a:r>
              <a:rPr lang="en-US" dirty="0">
                <a:cs typeface="Calibri Light"/>
              </a:rPr>
              <a:t>REFERENCES</a:t>
            </a:r>
            <a:endParaRPr lang="en-US" dirty="0"/>
          </a:p>
        </p:txBody>
      </p:sp>
      <p:sp>
        <p:nvSpPr>
          <p:cNvPr id="4" name="Content Placeholder 2">
            <a:extLst>
              <a:ext uri="{FF2B5EF4-FFF2-40B4-BE49-F238E27FC236}">
                <a16:creationId xmlns:a16="http://schemas.microsoft.com/office/drawing/2014/main" id="{A8E6678A-F4C1-4CF6-950B-AF40AC862080}"/>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Open Stax</a:t>
            </a:r>
          </a:p>
          <a:p>
            <a:r>
              <a:rPr lang="en-US" dirty="0">
                <a:cs typeface="Calibri"/>
              </a:rPr>
              <a:t>Physics Classroom</a:t>
            </a:r>
          </a:p>
          <a:p>
            <a:r>
              <a:rPr lang="en-US" dirty="0">
                <a:cs typeface="Calibri"/>
              </a:rPr>
              <a:t>Adobe stock photo</a:t>
            </a:r>
          </a:p>
          <a:p>
            <a:r>
              <a:rPr lang="en-US" dirty="0">
                <a:cs typeface="Calibri"/>
              </a:rPr>
              <a:t>PhET</a:t>
            </a:r>
          </a:p>
        </p:txBody>
      </p:sp>
    </p:spTree>
    <p:extLst>
      <p:ext uri="{BB962C8B-B14F-4D97-AF65-F5344CB8AC3E}">
        <p14:creationId xmlns:p14="http://schemas.microsoft.com/office/powerpoint/2010/main" val="1643488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a:solidFill>
                  <a:srgbClr val="FFFFFF"/>
                </a:solidFill>
              </a:rPr>
              <a:t>Units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337344312"/>
              </p:ext>
            </p:extLst>
          </p:nvPr>
        </p:nvGraphicFramePr>
        <p:xfrm>
          <a:off x="4381500" y="1181100"/>
          <a:ext cx="7669725" cy="4484776"/>
        </p:xfrm>
        <a:graphic>
          <a:graphicData uri="http://schemas.openxmlformats.org/drawingml/2006/table">
            <a:tbl>
              <a:tblPr firstRow="1" bandRow="1">
                <a:solidFill>
                  <a:srgbClr val="F7F7F7"/>
                </a:solidFill>
                <a:tableStyleId>{69012ECD-51FC-41F1-AA8D-1B2483CD663E}</a:tableStyleId>
              </a:tblPr>
              <a:tblGrid>
                <a:gridCol w="5746750">
                  <a:extLst>
                    <a:ext uri="{9D8B030D-6E8A-4147-A177-3AD203B41FA5}">
                      <a16:colId xmlns:a16="http://schemas.microsoft.com/office/drawing/2014/main" val="216919050"/>
                    </a:ext>
                  </a:extLst>
                </a:gridCol>
                <a:gridCol w="1922975">
                  <a:extLst>
                    <a:ext uri="{9D8B030D-6E8A-4147-A177-3AD203B41FA5}">
                      <a16:colId xmlns:a16="http://schemas.microsoft.com/office/drawing/2014/main" val="603648281"/>
                    </a:ext>
                  </a:extLst>
                </a:gridCol>
              </a:tblGrid>
              <a:tr h="4484776">
                <a:tc>
                  <a:txBody>
                    <a:bodyPr/>
                    <a:lstStyle/>
                    <a:p>
                      <a:pPr lvl="0" algn="l">
                        <a:lnSpc>
                          <a:spcPct val="100000"/>
                        </a:lnSpc>
                        <a:spcBef>
                          <a:spcPts val="0"/>
                        </a:spcBef>
                        <a:spcAft>
                          <a:spcPts val="0"/>
                        </a:spcAft>
                        <a:buNone/>
                      </a:pPr>
                      <a:r>
                        <a:rPr lang="en-US" sz="2100" b="0" i="0" u="none" strike="noStrike" cap="none" spc="60" noProof="0">
                          <a:solidFill>
                            <a:schemeClr val="tx1"/>
                          </a:solidFill>
                          <a:latin typeface="Calibri"/>
                        </a:rPr>
                        <a:t>SI Units</a:t>
                      </a:r>
                    </a:p>
                    <a:p>
                      <a:pPr lvl="0" algn="l">
                        <a:lnSpc>
                          <a:spcPct val="100000"/>
                        </a:lnSpc>
                        <a:spcBef>
                          <a:spcPts val="0"/>
                        </a:spcBef>
                        <a:spcAft>
                          <a:spcPts val="0"/>
                        </a:spcAft>
                        <a:buNone/>
                      </a:pPr>
                      <a:r>
                        <a:rPr lang="en-US" sz="2100" b="0" i="0" u="none" strike="noStrike" cap="none" spc="60" noProof="0">
                          <a:solidFill>
                            <a:schemeClr val="tx1"/>
                          </a:solidFill>
                          <a:latin typeface="Calibri"/>
                        </a:rPr>
                        <a:t>Force is in Newton’s “N”</a:t>
                      </a:r>
                    </a:p>
                    <a:p>
                      <a:pPr lvl="0" algn="l">
                        <a:lnSpc>
                          <a:spcPct val="100000"/>
                        </a:lnSpc>
                        <a:spcBef>
                          <a:spcPts val="0"/>
                        </a:spcBef>
                        <a:spcAft>
                          <a:spcPts val="0"/>
                        </a:spcAft>
                        <a:buNone/>
                      </a:pPr>
                      <a:r>
                        <a:rPr lang="en-US" sz="2100" b="0" i="0" u="none" strike="noStrike" cap="none" spc="60" noProof="0">
                          <a:solidFill>
                            <a:schemeClr val="tx1"/>
                          </a:solidFill>
                          <a:latin typeface="Calibri"/>
                        </a:rPr>
                        <a:t>Energy and </a:t>
                      </a:r>
                      <a:r>
                        <a:rPr lang="en-US" sz="2100" b="0" i="0" u="none" strike="noStrike" cap="none" spc="60" noProof="0" err="1">
                          <a:solidFill>
                            <a:schemeClr val="tx1"/>
                          </a:solidFill>
                          <a:latin typeface="Calibri"/>
                        </a:rPr>
                        <a:t>workdone</a:t>
                      </a:r>
                      <a:r>
                        <a:rPr lang="en-US" sz="2100" b="0" i="0" u="none" strike="noStrike" cap="none" spc="60" noProof="0">
                          <a:solidFill>
                            <a:schemeClr val="tx1"/>
                          </a:solidFill>
                          <a:latin typeface="Calibri"/>
                        </a:rPr>
                        <a:t> is in Joules “J”</a:t>
                      </a:r>
                    </a:p>
                    <a:p>
                      <a:pPr lvl="0" algn="l">
                        <a:lnSpc>
                          <a:spcPct val="100000"/>
                        </a:lnSpc>
                        <a:spcBef>
                          <a:spcPts val="0"/>
                        </a:spcBef>
                        <a:spcAft>
                          <a:spcPts val="0"/>
                        </a:spcAft>
                        <a:buNone/>
                      </a:pPr>
                      <a:r>
                        <a:rPr lang="en-US" sz="2100" b="0" i="0" u="none" strike="noStrike" cap="none" spc="60" noProof="0">
                          <a:solidFill>
                            <a:schemeClr val="tx1"/>
                          </a:solidFill>
                          <a:latin typeface="Calibri"/>
                        </a:rPr>
                        <a:t>Mass is in kilogram “kg”</a:t>
                      </a:r>
                    </a:p>
                    <a:p>
                      <a:pPr lvl="0" algn="l">
                        <a:lnSpc>
                          <a:spcPct val="100000"/>
                        </a:lnSpc>
                        <a:spcBef>
                          <a:spcPts val="0"/>
                        </a:spcBef>
                        <a:spcAft>
                          <a:spcPts val="0"/>
                        </a:spcAft>
                        <a:buNone/>
                      </a:pPr>
                      <a:r>
                        <a:rPr lang="en-US" sz="2100" b="0" i="0" u="none" strike="noStrike" cap="none" spc="60" noProof="0">
                          <a:solidFill>
                            <a:schemeClr val="tx1"/>
                          </a:solidFill>
                          <a:latin typeface="Calibri"/>
                        </a:rPr>
                        <a:t>Angle is in degrees or radian</a:t>
                      </a:r>
                    </a:p>
                    <a:p>
                      <a:pPr lvl="0" algn="l">
                        <a:lnSpc>
                          <a:spcPct val="100000"/>
                        </a:lnSpc>
                        <a:spcBef>
                          <a:spcPts val="0"/>
                        </a:spcBef>
                        <a:spcAft>
                          <a:spcPts val="0"/>
                        </a:spcAft>
                        <a:buNone/>
                      </a:pPr>
                      <a:endParaRPr lang="en-US" sz="2100" b="0" i="0" u="none" strike="noStrike" cap="none" spc="60" noProof="0">
                        <a:solidFill>
                          <a:schemeClr val="tx1"/>
                        </a:solidFill>
                        <a:latin typeface="Calibri"/>
                      </a:endParaRPr>
                    </a:p>
                    <a:p>
                      <a:pPr lvl="0" algn="l">
                        <a:lnSpc>
                          <a:spcPct val="100000"/>
                        </a:lnSpc>
                        <a:spcBef>
                          <a:spcPts val="0"/>
                        </a:spcBef>
                        <a:spcAft>
                          <a:spcPts val="0"/>
                        </a:spcAft>
                        <a:buNone/>
                      </a:pPr>
                      <a:r>
                        <a:rPr lang="en-US" sz="2100" b="0" i="0" u="none" strike="noStrike" cap="none" spc="60" noProof="0">
                          <a:solidFill>
                            <a:schemeClr val="tx1"/>
                          </a:solidFill>
                          <a:latin typeface="Calibri"/>
                        </a:rPr>
                        <a:t>Energy and work done are scalar quantities</a:t>
                      </a:r>
                    </a:p>
                    <a:p>
                      <a:pPr lvl="0">
                        <a:buNone/>
                      </a:pPr>
                      <a:endParaRPr lang="en-US" sz="2100" b="0" cap="none" spc="6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tc>
                  <a:txBody>
                    <a:bodyPr/>
                    <a:lstStyle/>
                    <a:p>
                      <a:endParaRPr lang="en-US" sz="2100" b="0" cap="none" spc="6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68942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a:solidFill>
                  <a:srgbClr val="FFFFFF"/>
                </a:solidFill>
              </a:rPr>
              <a:t>Formulas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1814631181"/>
              </p:ext>
            </p:extLst>
          </p:nvPr>
        </p:nvGraphicFramePr>
        <p:xfrm>
          <a:off x="4305300" y="180975"/>
          <a:ext cx="7614960" cy="6560343"/>
        </p:xfrm>
        <a:graphic>
          <a:graphicData uri="http://schemas.openxmlformats.org/drawingml/2006/table">
            <a:tbl>
              <a:tblPr firstRow="1" bandRow="1">
                <a:solidFill>
                  <a:srgbClr val="F7F7F7"/>
                </a:solidFill>
                <a:tableStyleId>{69012ECD-51FC-41F1-AA8D-1B2483CD663E}</a:tableStyleId>
              </a:tblPr>
              <a:tblGrid>
                <a:gridCol w="7090866">
                  <a:extLst>
                    <a:ext uri="{9D8B030D-6E8A-4147-A177-3AD203B41FA5}">
                      <a16:colId xmlns:a16="http://schemas.microsoft.com/office/drawing/2014/main" val="216919050"/>
                    </a:ext>
                  </a:extLst>
                </a:gridCol>
                <a:gridCol w="524094">
                  <a:extLst>
                    <a:ext uri="{9D8B030D-6E8A-4147-A177-3AD203B41FA5}">
                      <a16:colId xmlns:a16="http://schemas.microsoft.com/office/drawing/2014/main" val="603648281"/>
                    </a:ext>
                  </a:extLst>
                </a:gridCol>
              </a:tblGrid>
              <a:tr h="6560343">
                <a:tc>
                  <a:txBody>
                    <a:bodyPr/>
                    <a:lstStyle/>
                    <a:p>
                      <a:pPr lvl="0" algn="l">
                        <a:lnSpc>
                          <a:spcPct val="100000"/>
                        </a:lnSpc>
                        <a:spcBef>
                          <a:spcPts val="0"/>
                        </a:spcBef>
                        <a:spcAft>
                          <a:spcPts val="0"/>
                        </a:spcAft>
                        <a:buNone/>
                      </a:pPr>
                      <a:r>
                        <a:rPr lang="en-US" sz="2100" b="0" i="0" u="none" strike="noStrike" cap="none" spc="60" noProof="0">
                          <a:solidFill>
                            <a:schemeClr val="tx1"/>
                          </a:solidFill>
                          <a:latin typeface="Calibri"/>
                        </a:rPr>
                        <a:t>Definitions</a:t>
                      </a:r>
                      <a:endParaRPr lang="en-US"/>
                    </a:p>
                    <a:p>
                      <a:pPr lvl="0" algn="l">
                        <a:lnSpc>
                          <a:spcPct val="100000"/>
                        </a:lnSpc>
                        <a:spcBef>
                          <a:spcPts val="0"/>
                        </a:spcBef>
                        <a:spcAft>
                          <a:spcPts val="0"/>
                        </a:spcAft>
                        <a:buNone/>
                      </a:pPr>
                      <a:r>
                        <a:rPr lang="en-US" sz="2100" b="0" i="0" u="none" strike="noStrike" cap="none" spc="60" noProof="0">
                          <a:solidFill>
                            <a:schemeClr val="tx1"/>
                          </a:solidFill>
                          <a:latin typeface="Calibri"/>
                        </a:rPr>
                        <a:t>W = </a:t>
                      </a:r>
                      <a:r>
                        <a:rPr lang="en-US" sz="2100" b="1" i="0" u="none" strike="noStrike" cap="none" spc="60" noProof="0" err="1">
                          <a:solidFill>
                            <a:schemeClr val="tx1"/>
                          </a:solidFill>
                          <a:latin typeface="Calibri"/>
                        </a:rPr>
                        <a:t>F.d</a:t>
                      </a:r>
                      <a:r>
                        <a:rPr lang="en-US" sz="2100" b="0" i="0" u="none" strike="noStrike" cap="none" spc="60" noProof="0">
                          <a:solidFill>
                            <a:schemeClr val="tx1"/>
                          </a:solidFill>
                          <a:latin typeface="Calibri"/>
                        </a:rPr>
                        <a:t> = F d cos(θ)</a:t>
                      </a:r>
                    </a:p>
                    <a:p>
                      <a:pPr lvl="0" algn="l">
                        <a:lnSpc>
                          <a:spcPct val="100000"/>
                        </a:lnSpc>
                        <a:spcBef>
                          <a:spcPts val="0"/>
                        </a:spcBef>
                        <a:spcAft>
                          <a:spcPts val="0"/>
                        </a:spcAft>
                        <a:buNone/>
                      </a:pPr>
                      <a:r>
                        <a:rPr lang="en-US" sz="2100" b="0" i="0" u="none" strike="noStrike" cap="none" spc="60" noProof="0">
                          <a:solidFill>
                            <a:schemeClr val="tx1"/>
                          </a:solidFill>
                          <a:latin typeface="Calibri"/>
                        </a:rPr>
                        <a:t>KE = ½ mv</a:t>
                      </a:r>
                      <a:r>
                        <a:rPr lang="en-US" sz="2100" b="0" i="0" u="none" strike="noStrike" cap="none" spc="60" baseline="30000" noProof="0">
                          <a:solidFill>
                            <a:schemeClr val="tx1"/>
                          </a:solidFill>
                          <a:latin typeface="Calibri"/>
                        </a:rPr>
                        <a:t>2</a:t>
                      </a:r>
                      <a:endParaRPr lang="en-US" baseline="30000">
                        <a:solidFill>
                          <a:schemeClr val="tx1"/>
                        </a:solidFill>
                      </a:endParaRPr>
                    </a:p>
                    <a:p>
                      <a:pPr lvl="0" algn="l">
                        <a:lnSpc>
                          <a:spcPct val="100000"/>
                        </a:lnSpc>
                        <a:spcBef>
                          <a:spcPts val="0"/>
                        </a:spcBef>
                        <a:spcAft>
                          <a:spcPts val="0"/>
                        </a:spcAft>
                        <a:buNone/>
                      </a:pPr>
                      <a:r>
                        <a:rPr lang="en-US" sz="2100" b="0" i="0" u="none" strike="noStrike" cap="none" spc="60" noProof="0">
                          <a:solidFill>
                            <a:schemeClr val="tx1"/>
                          </a:solidFill>
                          <a:latin typeface="Calibri"/>
                        </a:rPr>
                        <a:t>PEs=½kΔx</a:t>
                      </a:r>
                      <a:r>
                        <a:rPr lang="en-US" sz="2100" b="0" i="0" u="none" strike="noStrike" cap="none" spc="60" baseline="30000" noProof="0">
                          <a:solidFill>
                            <a:schemeClr val="tx1"/>
                          </a:solidFill>
                          <a:latin typeface="Calibri"/>
                        </a:rPr>
                        <a:t>2 </a:t>
                      </a:r>
                      <a:r>
                        <a:rPr lang="en-US" sz="2100" b="0" i="0" u="none" strike="noStrike" cap="none" spc="60" noProof="0">
                          <a:solidFill>
                            <a:schemeClr val="tx1"/>
                          </a:solidFill>
                          <a:latin typeface="Calibri"/>
                        </a:rPr>
                        <a:t> or PEs=½ kΔy</a:t>
                      </a:r>
                      <a:r>
                        <a:rPr lang="en-US" sz="2100" b="0" i="0" u="none" strike="noStrike" cap="none" spc="60" baseline="30000" noProof="0">
                          <a:solidFill>
                            <a:schemeClr val="tx1"/>
                          </a:solidFill>
                          <a:latin typeface="Calibri"/>
                        </a:rPr>
                        <a:t>2</a:t>
                      </a:r>
                      <a:r>
                        <a:rPr lang="en-US" sz="2100" b="0" i="0" u="none" strike="noStrike" cap="none" spc="60" noProof="0">
                          <a:solidFill>
                            <a:schemeClr val="tx1"/>
                          </a:solidFill>
                          <a:latin typeface="Calibri"/>
                        </a:rPr>
                        <a:t>  or PEs=½ kd</a:t>
                      </a:r>
                      <a:r>
                        <a:rPr lang="en-US" sz="2100" b="0" i="0" u="none" strike="noStrike" cap="none" spc="60" baseline="30000" noProof="0">
                          <a:solidFill>
                            <a:schemeClr val="tx1"/>
                          </a:solidFill>
                          <a:latin typeface="Calibri"/>
                        </a:rPr>
                        <a:t>2</a:t>
                      </a:r>
                      <a:r>
                        <a:rPr lang="en-US" sz="2100" b="0" i="0" u="none" strike="noStrike" cap="none" spc="60" noProof="0">
                          <a:solidFill>
                            <a:schemeClr val="tx1"/>
                          </a:solidFill>
                          <a:latin typeface="Calibri"/>
                        </a:rPr>
                        <a:t> </a:t>
                      </a:r>
                      <a:endParaRPr lang="en-US">
                        <a:solidFill>
                          <a:schemeClr val="tx1"/>
                        </a:solidFill>
                      </a:endParaRPr>
                    </a:p>
                    <a:p>
                      <a:pPr lvl="0" algn="l">
                        <a:lnSpc>
                          <a:spcPct val="100000"/>
                        </a:lnSpc>
                        <a:spcBef>
                          <a:spcPts val="0"/>
                        </a:spcBef>
                        <a:spcAft>
                          <a:spcPts val="0"/>
                        </a:spcAft>
                        <a:buNone/>
                      </a:pPr>
                      <a:r>
                        <a:rPr lang="en-US" sz="2100" b="0" i="0" u="none" strike="noStrike" cap="none" spc="60" noProof="0" err="1">
                          <a:solidFill>
                            <a:schemeClr val="tx1"/>
                          </a:solidFill>
                          <a:latin typeface="Calibri"/>
                        </a:rPr>
                        <a:t>PEg</a:t>
                      </a:r>
                      <a:r>
                        <a:rPr lang="en-US" sz="2100" b="0" i="0" u="none" strike="noStrike" cap="none" spc="60" noProof="0">
                          <a:solidFill>
                            <a:schemeClr val="tx1"/>
                          </a:solidFill>
                          <a:latin typeface="Calibri"/>
                        </a:rPr>
                        <a:t>= </a:t>
                      </a:r>
                      <a:r>
                        <a:rPr lang="en-US" sz="2100" b="0" i="0" u="none" strike="noStrike" cap="none" spc="60" noProof="0" err="1">
                          <a:solidFill>
                            <a:schemeClr val="tx1"/>
                          </a:solidFill>
                          <a:latin typeface="Calibri"/>
                        </a:rPr>
                        <a:t>mgh</a:t>
                      </a:r>
                      <a:endParaRPr lang="en-US" sz="2100" b="0" i="0" u="none" strike="noStrike" cap="none" spc="60" noProof="0">
                        <a:solidFill>
                          <a:schemeClr val="tx1"/>
                        </a:solidFill>
                        <a:latin typeface="Calibri"/>
                      </a:endParaRPr>
                    </a:p>
                    <a:p>
                      <a:pPr lvl="0" algn="l">
                        <a:lnSpc>
                          <a:spcPct val="100000"/>
                        </a:lnSpc>
                        <a:spcBef>
                          <a:spcPts val="0"/>
                        </a:spcBef>
                        <a:spcAft>
                          <a:spcPts val="0"/>
                        </a:spcAft>
                        <a:buNone/>
                      </a:pPr>
                      <a:r>
                        <a:rPr lang="en-US" sz="2100" b="0" i="0" u="none" strike="noStrike" cap="none" spc="60" noProof="0">
                          <a:solidFill>
                            <a:schemeClr val="tx1"/>
                          </a:solidFill>
                          <a:latin typeface="Calibri"/>
                        </a:rPr>
                        <a:t>E=KE+PE=KE+ </a:t>
                      </a:r>
                      <a:r>
                        <a:rPr lang="en-US" sz="2100" b="0" i="0" u="none" strike="noStrike" cap="none" spc="60" noProof="0" err="1">
                          <a:solidFill>
                            <a:schemeClr val="tx1"/>
                          </a:solidFill>
                          <a:latin typeface="Calibri"/>
                        </a:rPr>
                        <a:t>PEg</a:t>
                      </a:r>
                      <a:r>
                        <a:rPr lang="en-US" sz="2100" b="0" i="0" u="none" strike="noStrike" cap="none" spc="60" noProof="0">
                          <a:solidFill>
                            <a:schemeClr val="tx1"/>
                          </a:solidFill>
                          <a:latin typeface="Calibri"/>
                        </a:rPr>
                        <a:t>+ PEs</a:t>
                      </a:r>
                      <a:endParaRPr lang="en-US">
                        <a:solidFill>
                          <a:schemeClr val="tx1"/>
                        </a:solidFill>
                      </a:endParaRPr>
                    </a:p>
                    <a:p>
                      <a:pPr lvl="0" algn="l">
                        <a:lnSpc>
                          <a:spcPct val="100000"/>
                        </a:lnSpc>
                        <a:spcBef>
                          <a:spcPts val="0"/>
                        </a:spcBef>
                        <a:spcAft>
                          <a:spcPts val="0"/>
                        </a:spcAft>
                        <a:buNone/>
                      </a:pPr>
                      <a:r>
                        <a:rPr lang="en-US" sz="2100" b="0" i="0" u="none" strike="noStrike" cap="none" spc="60" noProof="0">
                          <a:solidFill>
                            <a:schemeClr val="tx1"/>
                          </a:solidFill>
                          <a:latin typeface="Calibri"/>
                        </a:rPr>
                        <a:t>E=½mv</a:t>
                      </a:r>
                      <a:r>
                        <a:rPr lang="en-US" sz="2100" b="0" i="0" u="none" strike="noStrike" cap="none" spc="60" baseline="30000" noProof="0">
                          <a:solidFill>
                            <a:schemeClr val="tx1"/>
                          </a:solidFill>
                          <a:latin typeface="Calibri"/>
                        </a:rPr>
                        <a:t>2</a:t>
                      </a:r>
                      <a:r>
                        <a:rPr lang="en-US" sz="2100" b="0" i="0" u="none" strike="noStrike" cap="none" spc="60" noProof="0">
                          <a:solidFill>
                            <a:schemeClr val="tx1"/>
                          </a:solidFill>
                          <a:latin typeface="Calibri"/>
                        </a:rPr>
                        <a:t>+mgh+½kd</a:t>
                      </a:r>
                      <a:r>
                        <a:rPr lang="en-US" sz="2100" b="0" i="0" u="none" strike="noStrike" cap="none" spc="60" baseline="30000" noProof="0">
                          <a:solidFill>
                            <a:schemeClr val="tx1"/>
                          </a:solidFill>
                          <a:latin typeface="Calibri"/>
                        </a:rPr>
                        <a:t>2</a:t>
                      </a:r>
                      <a:endParaRPr lang="en-US" baseline="30000">
                        <a:solidFill>
                          <a:schemeClr val="tx1"/>
                        </a:solidFill>
                      </a:endParaRPr>
                    </a:p>
                    <a:p>
                      <a:pPr lvl="0" algn="l">
                        <a:lnSpc>
                          <a:spcPct val="100000"/>
                        </a:lnSpc>
                        <a:spcBef>
                          <a:spcPts val="0"/>
                        </a:spcBef>
                        <a:spcAft>
                          <a:spcPts val="0"/>
                        </a:spcAft>
                        <a:buNone/>
                      </a:pPr>
                      <a:endParaRPr lang="en-US" sz="2100" b="0" i="0" u="none" strike="noStrike" cap="none" spc="60" noProof="0">
                        <a:solidFill>
                          <a:schemeClr val="tx1"/>
                        </a:solidFill>
                      </a:endParaRPr>
                    </a:p>
                    <a:p>
                      <a:pPr lvl="0" algn="l">
                        <a:lnSpc>
                          <a:spcPct val="100000"/>
                        </a:lnSpc>
                        <a:spcBef>
                          <a:spcPts val="0"/>
                        </a:spcBef>
                        <a:spcAft>
                          <a:spcPts val="0"/>
                        </a:spcAft>
                        <a:buNone/>
                      </a:pPr>
                      <a:r>
                        <a:rPr lang="en-US" sz="2100" b="0" i="0" u="none" strike="noStrike" cap="none" spc="60" noProof="0">
                          <a:solidFill>
                            <a:schemeClr val="tx1"/>
                          </a:solidFill>
                        </a:rPr>
                        <a:t>Process Equations</a:t>
                      </a:r>
                    </a:p>
                    <a:p>
                      <a:pPr lvl="0" algn="l">
                        <a:lnSpc>
                          <a:spcPct val="100000"/>
                        </a:lnSpc>
                        <a:spcBef>
                          <a:spcPts val="0"/>
                        </a:spcBef>
                        <a:spcAft>
                          <a:spcPts val="0"/>
                        </a:spcAft>
                        <a:buNone/>
                      </a:pPr>
                      <a:r>
                        <a:rPr lang="en-US" sz="2100" b="0" i="0" u="none" strike="noStrike" cap="none" spc="60" noProof="0">
                          <a:solidFill>
                            <a:schemeClr val="tx1"/>
                          </a:solidFill>
                        </a:rPr>
                        <a:t>If there is no external non conservative forces, then</a:t>
                      </a:r>
                    </a:p>
                    <a:p>
                      <a:pPr lvl="0" algn="l">
                        <a:lnSpc>
                          <a:spcPct val="100000"/>
                        </a:lnSpc>
                        <a:spcBef>
                          <a:spcPts val="0"/>
                        </a:spcBef>
                        <a:spcAft>
                          <a:spcPts val="0"/>
                        </a:spcAft>
                        <a:buNone/>
                      </a:pPr>
                      <a:r>
                        <a:rPr lang="en-US" sz="2100" b="0" i="0" u="none" strike="noStrike" cap="none" spc="60" noProof="0" err="1">
                          <a:solidFill>
                            <a:schemeClr val="tx1"/>
                          </a:solidFill>
                          <a:latin typeface="Calibri"/>
                        </a:rPr>
                        <a:t>Ef</a:t>
                      </a:r>
                      <a:r>
                        <a:rPr lang="en-US" sz="2100" b="0" i="0" u="none" strike="noStrike" cap="none" spc="60" noProof="0">
                          <a:solidFill>
                            <a:schemeClr val="tx1"/>
                          </a:solidFill>
                          <a:latin typeface="Calibri"/>
                        </a:rPr>
                        <a:t>=Ei  </a:t>
                      </a:r>
                      <a:r>
                        <a:rPr lang="en-US" sz="2100" b="0" i="0" u="none" strike="noStrike" cap="none" spc="60" noProof="0" err="1">
                          <a:solidFill>
                            <a:schemeClr val="tx1"/>
                          </a:solidFill>
                          <a:latin typeface="Calibri"/>
                        </a:rPr>
                        <a:t>Ef</a:t>
                      </a:r>
                      <a:r>
                        <a:rPr lang="en-US" sz="2100" b="0" i="0" u="none" strike="noStrike" cap="none" spc="60" noProof="0">
                          <a:solidFill>
                            <a:schemeClr val="tx1"/>
                          </a:solidFill>
                          <a:latin typeface="Calibri"/>
                        </a:rPr>
                        <a:t>−Ei=0   or </a:t>
                      </a:r>
                      <a:r>
                        <a:rPr lang="en-US" sz="2100" b="0" i="0" u="none" strike="noStrike" cap="none" spc="60" noProof="0" err="1">
                          <a:solidFill>
                            <a:schemeClr val="tx1"/>
                          </a:solidFill>
                          <a:latin typeface="Calibri"/>
                        </a:rPr>
                        <a:t>KEi+PEi</a:t>
                      </a:r>
                      <a:r>
                        <a:rPr lang="en-US" sz="2100" b="0" i="0" u="none" strike="noStrike" cap="none" spc="60" noProof="0">
                          <a:solidFill>
                            <a:schemeClr val="tx1"/>
                          </a:solidFill>
                          <a:latin typeface="Calibri"/>
                        </a:rPr>
                        <a:t>=</a:t>
                      </a:r>
                      <a:r>
                        <a:rPr lang="en-US" sz="2100" b="0" i="0" u="none" strike="noStrike" cap="none" spc="60" noProof="0" err="1">
                          <a:solidFill>
                            <a:schemeClr val="tx1"/>
                          </a:solidFill>
                          <a:latin typeface="Calibri"/>
                        </a:rPr>
                        <a:t>KEf+PEf</a:t>
                      </a:r>
                    </a:p>
                    <a:p>
                      <a:pPr lvl="0" algn="l">
                        <a:lnSpc>
                          <a:spcPct val="100000"/>
                        </a:lnSpc>
                        <a:spcBef>
                          <a:spcPts val="0"/>
                        </a:spcBef>
                        <a:spcAft>
                          <a:spcPts val="0"/>
                        </a:spcAft>
                        <a:buNone/>
                      </a:pPr>
                      <a:r>
                        <a:rPr lang="en-US" sz="2100" b="0" i="0" u="none" strike="noStrike" cap="none" spc="60" noProof="0">
                          <a:solidFill>
                            <a:schemeClr val="tx1"/>
                          </a:solidFill>
                          <a:latin typeface="Calibri"/>
                        </a:rPr>
                        <a:t>If there are external non conservative forces, then </a:t>
                      </a:r>
                      <a:r>
                        <a:rPr lang="en-US" sz="2100" b="0" i="0" u="none" strike="noStrike" cap="none" spc="60" noProof="0" err="1">
                          <a:solidFill>
                            <a:schemeClr val="tx1"/>
                          </a:solidFill>
                          <a:latin typeface="Calibri"/>
                        </a:rPr>
                        <a:t>Ef</a:t>
                      </a:r>
                      <a:r>
                        <a:rPr lang="en-US" sz="2100" b="0" i="0" u="none" strike="noStrike" cap="none" spc="60" noProof="0">
                          <a:solidFill>
                            <a:schemeClr val="tx1"/>
                          </a:solidFill>
                          <a:latin typeface="Calibri"/>
                        </a:rPr>
                        <a:t>−Ei=WNC or </a:t>
                      </a:r>
                      <a:r>
                        <a:rPr lang="en-US" sz="2100" b="0" i="0" u="none" strike="noStrike" cap="none" spc="60" noProof="0" err="1">
                          <a:solidFill>
                            <a:schemeClr val="tx1"/>
                          </a:solidFill>
                          <a:latin typeface="Calibri"/>
                        </a:rPr>
                        <a:t>WNC+KEi+PEi</a:t>
                      </a:r>
                      <a:r>
                        <a:rPr lang="en-US" sz="2100" b="0" i="0" u="none" strike="noStrike" cap="none" spc="60" noProof="0">
                          <a:solidFill>
                            <a:schemeClr val="tx1"/>
                          </a:solidFill>
                          <a:latin typeface="Calibri"/>
                        </a:rPr>
                        <a:t>=</a:t>
                      </a:r>
                      <a:r>
                        <a:rPr lang="en-US" sz="2100" b="0" i="0" u="none" strike="noStrike" cap="none" spc="60" noProof="0" err="1">
                          <a:solidFill>
                            <a:schemeClr val="tx1"/>
                          </a:solidFill>
                          <a:latin typeface="Calibri"/>
                        </a:rPr>
                        <a:t>KEf+PEf</a:t>
                      </a: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tc>
                  <a:txBody>
                    <a:bodyPr/>
                    <a:lstStyle/>
                    <a:p>
                      <a:endParaRPr lang="en-US" sz="2100" b="0" cap="none" spc="6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58913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911C-5B87-4491-AB19-F978684AD207}"/>
              </a:ext>
            </a:extLst>
          </p:cNvPr>
          <p:cNvSpPr>
            <a:spLocks noGrp="1"/>
          </p:cNvSpPr>
          <p:nvPr>
            <p:ph type="title"/>
          </p:nvPr>
        </p:nvSpPr>
        <p:spPr/>
        <p:txBody>
          <a:bodyPr/>
          <a:lstStyle/>
          <a:p>
            <a:r>
              <a:rPr lang="en-US">
                <a:cs typeface="Calibri Light"/>
              </a:rPr>
              <a:t>KEY STRATEGIES FOR WORK DONE PROBLEMS</a:t>
            </a:r>
            <a:endParaRPr lang="en-US"/>
          </a:p>
        </p:txBody>
      </p:sp>
      <p:sp>
        <p:nvSpPr>
          <p:cNvPr id="3" name="TextBox 2">
            <a:extLst>
              <a:ext uri="{FF2B5EF4-FFF2-40B4-BE49-F238E27FC236}">
                <a16:creationId xmlns:a16="http://schemas.microsoft.com/office/drawing/2014/main" id="{912C82F1-056C-4494-B918-C56BA7010E62}"/>
              </a:ext>
            </a:extLst>
          </p:cNvPr>
          <p:cNvSpPr txBox="1"/>
          <p:nvPr/>
        </p:nvSpPr>
        <p:spPr>
          <a:xfrm>
            <a:off x="1358900" y="1689100"/>
            <a:ext cx="10109200"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Draw a free body diagram, identify forces and the angles</a:t>
            </a:r>
          </a:p>
          <a:p>
            <a:r>
              <a:rPr lang="en-US" sz="2400" dirty="0">
                <a:cs typeface="Calibri"/>
              </a:rPr>
              <a:t>Each force has its own magnitude and angle with respect to the motion</a:t>
            </a:r>
          </a:p>
          <a:p>
            <a:r>
              <a:rPr lang="en-US" sz="2400" dirty="0">
                <a:cs typeface="Calibri"/>
              </a:rPr>
              <a:t>General formula W = F d  cos(theta) is always valid for constant force</a:t>
            </a:r>
          </a:p>
          <a:p>
            <a:r>
              <a:rPr lang="en-US" sz="2400" dirty="0">
                <a:cs typeface="Calibri"/>
              </a:rPr>
              <a:t>Perpendicular forces does zero work (theta=90 degrees)</a:t>
            </a:r>
            <a:endParaRPr lang="en-US" dirty="0"/>
          </a:p>
          <a:p>
            <a:r>
              <a:rPr lang="en-US" sz="2400" dirty="0">
                <a:cs typeface="Calibri"/>
              </a:rPr>
              <a:t>Parallel forces does positive work (theta=0 degrees)</a:t>
            </a:r>
          </a:p>
          <a:p>
            <a:r>
              <a:rPr lang="en-US" sz="2400" dirty="0">
                <a:cs typeface="Calibri"/>
              </a:rPr>
              <a:t>Opposite forces does negative work (theta=180 degrees)</a:t>
            </a:r>
          </a:p>
          <a:p>
            <a:r>
              <a:rPr lang="en-US" sz="2400" dirty="0">
                <a:cs typeface="Calibri"/>
              </a:rPr>
              <a:t>Diagonal forces does work based on their parallel components</a:t>
            </a:r>
          </a:p>
          <a:p>
            <a:r>
              <a:rPr lang="en-US" sz="2400" dirty="0">
                <a:cs typeface="Calibri"/>
              </a:rPr>
              <a:t>W = F(parallel) d</a:t>
            </a:r>
          </a:p>
          <a:p>
            <a:r>
              <a:rPr lang="en-US" sz="2400" dirty="0">
                <a:cs typeface="Calibri"/>
              </a:rPr>
              <a:t>On a diagonal path, forces does work based on the parallel component of displacement</a:t>
            </a:r>
          </a:p>
          <a:p>
            <a:r>
              <a:rPr lang="en-US" sz="2400" dirty="0">
                <a:cs typeface="Calibri"/>
              </a:rPr>
              <a:t>W= F d(parallel)</a:t>
            </a:r>
          </a:p>
        </p:txBody>
      </p:sp>
    </p:spTree>
    <p:extLst>
      <p:ext uri="{BB962C8B-B14F-4D97-AF65-F5344CB8AC3E}">
        <p14:creationId xmlns:p14="http://schemas.microsoft.com/office/powerpoint/2010/main" val="297175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81B1-1F68-4726-9493-010B8474BDC9}"/>
              </a:ext>
            </a:extLst>
          </p:cNvPr>
          <p:cNvSpPr>
            <a:spLocks noGrp="1"/>
          </p:cNvSpPr>
          <p:nvPr>
            <p:ph type="title"/>
          </p:nvPr>
        </p:nvSpPr>
        <p:spPr>
          <a:xfrm>
            <a:off x="838200" y="231775"/>
            <a:ext cx="10515600" cy="1468438"/>
          </a:xfrm>
        </p:spPr>
        <p:txBody>
          <a:bodyPr/>
          <a:lstStyle/>
          <a:p>
            <a:r>
              <a:rPr lang="en-US">
                <a:cs typeface="Calibri Light"/>
              </a:rPr>
              <a:t>Work Done Model Problem</a:t>
            </a:r>
          </a:p>
        </p:txBody>
      </p:sp>
      <p:sp>
        <p:nvSpPr>
          <p:cNvPr id="3" name="Content Placeholder 2">
            <a:extLst>
              <a:ext uri="{FF2B5EF4-FFF2-40B4-BE49-F238E27FC236}">
                <a16:creationId xmlns:a16="http://schemas.microsoft.com/office/drawing/2014/main" id="{F18CC320-E421-4213-A356-F4FB4734EA51}"/>
              </a:ext>
            </a:extLst>
          </p:cNvPr>
          <p:cNvSpPr>
            <a:spLocks noGrp="1"/>
          </p:cNvSpPr>
          <p:nvPr>
            <p:ph idx="1"/>
          </p:nvPr>
        </p:nvSpPr>
        <p:spPr>
          <a:xfrm>
            <a:off x="229009" y="1361118"/>
            <a:ext cx="8183064" cy="1879226"/>
          </a:xfrm>
        </p:spPr>
        <p:txBody>
          <a:bodyPr vert="horz" lIns="91440" tIns="45720" rIns="91440" bIns="45720" rtlCol="0" anchor="t">
            <a:normAutofit fontScale="77500" lnSpcReduction="20000"/>
          </a:bodyPr>
          <a:lstStyle/>
          <a:p>
            <a:pPr marL="0" indent="0">
              <a:lnSpc>
                <a:spcPct val="120000"/>
              </a:lnSpc>
              <a:buNone/>
            </a:pPr>
            <a:r>
              <a:rPr lang="en-US" dirty="0">
                <a:ea typeface="+mn-lt"/>
                <a:cs typeface="+mn-lt"/>
              </a:rPr>
              <a:t>Q: 1a) How much work is done on the lawn mower by the person in the figure if he exerts a constant force of 75.0N at an angle 60º below the horizontal and pushes the mower 24.0 meters? </a:t>
            </a:r>
            <a:r>
              <a:rPr lang="en-US" dirty="0">
                <a:cs typeface="Calibri"/>
              </a:rPr>
              <a:t>1b) How much work is done by the normal force and gravity 1c) There is also friction with magnitude of 20N. What is the work done by the friction.</a:t>
            </a:r>
            <a:endParaRPr lang="en-US" dirty="0"/>
          </a:p>
          <a:p>
            <a:pPr marL="0" indent="0">
              <a:buNone/>
            </a:pPr>
            <a:endParaRPr lang="en-US">
              <a:cs typeface="Calibri"/>
            </a:endParaRPr>
          </a:p>
        </p:txBody>
      </p:sp>
      <p:sp>
        <p:nvSpPr>
          <p:cNvPr id="9" name="TextBox 8">
            <a:extLst>
              <a:ext uri="{FF2B5EF4-FFF2-40B4-BE49-F238E27FC236}">
                <a16:creationId xmlns:a16="http://schemas.microsoft.com/office/drawing/2014/main" id="{98C440DD-0752-42BA-9747-7AF78A54BBA7}"/>
              </a:ext>
            </a:extLst>
          </p:cNvPr>
          <p:cNvSpPr txBox="1"/>
          <p:nvPr/>
        </p:nvSpPr>
        <p:spPr>
          <a:xfrm>
            <a:off x="453692" y="4016563"/>
            <a:ext cx="109848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Work done by external force         Work done by gravity and the normal force    Work done by the friction</a:t>
            </a:r>
            <a:endParaRPr lang="en-US" sz="2000">
              <a:cs typeface="Calibri"/>
            </a:endParaRPr>
          </a:p>
        </p:txBody>
      </p:sp>
      <p:sp>
        <p:nvSpPr>
          <p:cNvPr id="10" name="TextBox 9">
            <a:extLst>
              <a:ext uri="{FF2B5EF4-FFF2-40B4-BE49-F238E27FC236}">
                <a16:creationId xmlns:a16="http://schemas.microsoft.com/office/drawing/2014/main" id="{122F4D26-F590-4977-AA0E-80FBBA2E8C10}"/>
              </a:ext>
            </a:extLst>
          </p:cNvPr>
          <p:cNvSpPr txBox="1"/>
          <p:nvPr/>
        </p:nvSpPr>
        <p:spPr>
          <a:xfrm>
            <a:off x="8281334" y="4569698"/>
            <a:ext cx="37704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Friction is the opposing force</a:t>
            </a:r>
          </a:p>
          <a:p>
            <a:r>
              <a:rPr lang="en-US" dirty="0">
                <a:cs typeface="Calibri"/>
              </a:rPr>
              <a:t>for this motion. Which makes theta=180 degrees and </a:t>
            </a:r>
            <a:r>
              <a:rPr lang="en-US" dirty="0" err="1">
                <a:cs typeface="Calibri"/>
              </a:rPr>
              <a:t>workdone</a:t>
            </a:r>
            <a:r>
              <a:rPr lang="en-US" dirty="0">
                <a:cs typeface="Calibri"/>
              </a:rPr>
              <a:t> negative</a:t>
            </a:r>
          </a:p>
        </p:txBody>
      </p:sp>
      <p:pic>
        <p:nvPicPr>
          <p:cNvPr id="6" name="Picture 6" descr="Work done by a person pushing the land mower. Work done depends on Force, Displacement and the relative angle between them. ">
            <a:extLst>
              <a:ext uri="{FF2B5EF4-FFF2-40B4-BE49-F238E27FC236}">
                <a16:creationId xmlns:a16="http://schemas.microsoft.com/office/drawing/2014/main" id="{AF013FE1-4B98-47BF-BD67-75A116617332}"/>
              </a:ext>
            </a:extLst>
          </p:cNvPr>
          <p:cNvPicPr>
            <a:picLocks noChangeAspect="1"/>
          </p:cNvPicPr>
          <p:nvPr/>
        </p:nvPicPr>
        <p:blipFill>
          <a:blip r:embed="rId3"/>
          <a:stretch>
            <a:fillRect/>
          </a:stretch>
        </p:blipFill>
        <p:spPr>
          <a:xfrm>
            <a:off x="8284771" y="1090805"/>
            <a:ext cx="3839736" cy="2222357"/>
          </a:xfrm>
          <a:prstGeom prst="rect">
            <a:avLst/>
          </a:prstGeom>
        </p:spPr>
      </p:pic>
      <p:sp>
        <p:nvSpPr>
          <p:cNvPr id="7" name="TextBox 6">
            <a:extLst>
              <a:ext uri="{FF2B5EF4-FFF2-40B4-BE49-F238E27FC236}">
                <a16:creationId xmlns:a16="http://schemas.microsoft.com/office/drawing/2014/main" id="{2844BD95-1D8A-457A-900C-8789157F1BB3}"/>
              </a:ext>
            </a:extLst>
          </p:cNvPr>
          <p:cNvSpPr txBox="1"/>
          <p:nvPr/>
        </p:nvSpPr>
        <p:spPr>
          <a:xfrm>
            <a:off x="611688" y="3200400"/>
            <a:ext cx="68559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Hint: Each force has its own magnitude and angle</a:t>
            </a:r>
          </a:p>
        </p:txBody>
      </p:sp>
      <p:sp>
        <p:nvSpPr>
          <p:cNvPr id="8" name="TextBox 7">
            <a:extLst>
              <a:ext uri="{FF2B5EF4-FFF2-40B4-BE49-F238E27FC236}">
                <a16:creationId xmlns:a16="http://schemas.microsoft.com/office/drawing/2014/main" id="{C15F1923-D35B-43F2-B71E-6A5379140074}"/>
              </a:ext>
            </a:extLst>
          </p:cNvPr>
          <p:cNvSpPr txBox="1"/>
          <p:nvPr/>
        </p:nvSpPr>
        <p:spPr>
          <a:xfrm>
            <a:off x="702371" y="4627193"/>
            <a:ext cx="26283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Use 60 degrees as the angle</a:t>
            </a:r>
          </a:p>
        </p:txBody>
      </p:sp>
      <p:sp>
        <p:nvSpPr>
          <p:cNvPr id="11" name="TextBox 10">
            <a:extLst>
              <a:ext uri="{FF2B5EF4-FFF2-40B4-BE49-F238E27FC236}">
                <a16:creationId xmlns:a16="http://schemas.microsoft.com/office/drawing/2014/main" id="{B33E0C17-42D7-4399-A894-D77DB3BA2E0F}"/>
              </a:ext>
            </a:extLst>
          </p:cNvPr>
          <p:cNvSpPr txBox="1"/>
          <p:nvPr/>
        </p:nvSpPr>
        <p:spPr>
          <a:xfrm>
            <a:off x="3976753" y="4676123"/>
            <a:ext cx="37679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For this motion, Normal force and the force of gravity are perpendicular which makes theta=90 degrees. cos(90)=0</a:t>
            </a:r>
          </a:p>
          <a:p>
            <a:endParaRPr lang="en-US" dirty="0">
              <a:cs typeface="Calibri"/>
            </a:endParaRPr>
          </a:p>
        </p:txBody>
      </p:sp>
    </p:spTree>
    <p:extLst>
      <p:ext uri="{BB962C8B-B14F-4D97-AF65-F5344CB8AC3E}">
        <p14:creationId xmlns:p14="http://schemas.microsoft.com/office/powerpoint/2010/main" val="196869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D7C56-8125-4A0C-89BC-2A632A592362}"/>
              </a:ext>
            </a:extLst>
          </p:cNvPr>
          <p:cNvSpPr>
            <a:spLocks noGrp="1"/>
          </p:cNvSpPr>
          <p:nvPr>
            <p:ph type="title"/>
          </p:nvPr>
        </p:nvSpPr>
        <p:spPr/>
        <p:txBody>
          <a:bodyPr/>
          <a:lstStyle/>
          <a:p>
            <a:r>
              <a:rPr lang="en-US" dirty="0">
                <a:cs typeface="Calibri Light"/>
              </a:rPr>
              <a:t>CLASSWORK ON WORK DONE</a:t>
            </a:r>
            <a:endParaRPr lang="en-US" dirty="0"/>
          </a:p>
        </p:txBody>
      </p:sp>
      <p:sp>
        <p:nvSpPr>
          <p:cNvPr id="3" name="Content Placeholder 2">
            <a:extLst>
              <a:ext uri="{FF2B5EF4-FFF2-40B4-BE49-F238E27FC236}">
                <a16:creationId xmlns:a16="http://schemas.microsoft.com/office/drawing/2014/main" id="{E9411C19-2020-454C-8C07-DE0C5681EC4E}"/>
              </a:ext>
            </a:extLst>
          </p:cNvPr>
          <p:cNvSpPr>
            <a:spLocks noGrp="1"/>
          </p:cNvSpPr>
          <p:nvPr>
            <p:ph idx="1"/>
          </p:nvPr>
        </p:nvSpPr>
        <p:spPr>
          <a:xfrm>
            <a:off x="838200" y="1825625"/>
            <a:ext cx="10703490" cy="1491229"/>
          </a:xfrm>
        </p:spPr>
        <p:txBody>
          <a:bodyPr vert="horz" lIns="91440" tIns="45720" rIns="91440" bIns="45720" rtlCol="0" anchor="t">
            <a:normAutofit/>
          </a:bodyPr>
          <a:lstStyle/>
          <a:p>
            <a:pPr marL="0" indent="0">
              <a:buNone/>
            </a:pPr>
            <a:r>
              <a:rPr lang="en-US" dirty="0">
                <a:cs typeface="Calibri"/>
              </a:rPr>
              <a:t>Q) 4.8 Newton's force is applied to move and object 2.5 meters. Find the work done for each of the cases below. First obtain the angle between the force and the displacement by graphing the motion and force.</a:t>
            </a:r>
            <a:endParaRPr lang="en-US"/>
          </a:p>
        </p:txBody>
      </p:sp>
      <p:graphicFrame>
        <p:nvGraphicFramePr>
          <p:cNvPr id="4" name="Table 4">
            <a:extLst>
              <a:ext uri="{FF2B5EF4-FFF2-40B4-BE49-F238E27FC236}">
                <a16:creationId xmlns:a16="http://schemas.microsoft.com/office/drawing/2014/main" id="{0026A44B-AC7A-46F0-AE9F-074477DCE278}"/>
              </a:ext>
            </a:extLst>
          </p:cNvPr>
          <p:cNvGraphicFramePr>
            <a:graphicFrameLocks noGrp="1"/>
          </p:cNvGraphicFramePr>
          <p:nvPr>
            <p:extLst>
              <p:ext uri="{D42A27DB-BD31-4B8C-83A1-F6EECF244321}">
                <p14:modId xmlns:p14="http://schemas.microsoft.com/office/powerpoint/2010/main" val="3264920838"/>
              </p:ext>
            </p:extLst>
          </p:nvPr>
        </p:nvGraphicFramePr>
        <p:xfrm>
          <a:off x="1176612" y="3331965"/>
          <a:ext cx="9930244" cy="2394715"/>
        </p:xfrm>
        <a:graphic>
          <a:graphicData uri="http://schemas.openxmlformats.org/drawingml/2006/table">
            <a:tbl>
              <a:tblPr firstRow="1" bandRow="1">
                <a:tableStyleId>{5C22544A-7EE6-4342-B048-85BDC9FD1C3A}</a:tableStyleId>
              </a:tblPr>
              <a:tblGrid>
                <a:gridCol w="2482561">
                  <a:extLst>
                    <a:ext uri="{9D8B030D-6E8A-4147-A177-3AD203B41FA5}">
                      <a16:colId xmlns:a16="http://schemas.microsoft.com/office/drawing/2014/main" val="338934993"/>
                    </a:ext>
                  </a:extLst>
                </a:gridCol>
                <a:gridCol w="2482561">
                  <a:extLst>
                    <a:ext uri="{9D8B030D-6E8A-4147-A177-3AD203B41FA5}">
                      <a16:colId xmlns:a16="http://schemas.microsoft.com/office/drawing/2014/main" val="2198792010"/>
                    </a:ext>
                  </a:extLst>
                </a:gridCol>
                <a:gridCol w="2482561">
                  <a:extLst>
                    <a:ext uri="{9D8B030D-6E8A-4147-A177-3AD203B41FA5}">
                      <a16:colId xmlns:a16="http://schemas.microsoft.com/office/drawing/2014/main" val="385785941"/>
                    </a:ext>
                  </a:extLst>
                </a:gridCol>
                <a:gridCol w="2482561">
                  <a:extLst>
                    <a:ext uri="{9D8B030D-6E8A-4147-A177-3AD203B41FA5}">
                      <a16:colId xmlns:a16="http://schemas.microsoft.com/office/drawing/2014/main" val="1437545677"/>
                    </a:ext>
                  </a:extLst>
                </a:gridCol>
              </a:tblGrid>
              <a:tr h="482269">
                <a:tc>
                  <a:txBody>
                    <a:bodyPr/>
                    <a:lstStyle/>
                    <a:p>
                      <a:r>
                        <a:rPr lang="en-US" dirty="0"/>
                        <a:t>Force Direction</a:t>
                      </a:r>
                    </a:p>
                  </a:txBody>
                  <a:tcPr/>
                </a:tc>
                <a:tc>
                  <a:txBody>
                    <a:bodyPr/>
                    <a:lstStyle/>
                    <a:p>
                      <a:r>
                        <a:rPr lang="en-US" dirty="0"/>
                        <a:t>Displacement Direction</a:t>
                      </a:r>
                    </a:p>
                  </a:txBody>
                  <a:tcPr/>
                </a:tc>
                <a:tc>
                  <a:txBody>
                    <a:bodyPr/>
                    <a:lstStyle/>
                    <a:p>
                      <a:r>
                        <a:rPr lang="en-US" dirty="0"/>
                        <a:t>The Angle</a:t>
                      </a:r>
                    </a:p>
                  </a:txBody>
                  <a:tcPr/>
                </a:tc>
                <a:tc>
                  <a:txBody>
                    <a:bodyPr/>
                    <a:lstStyle/>
                    <a:p>
                      <a:r>
                        <a:rPr lang="en-US" dirty="0"/>
                        <a:t>Work Done</a:t>
                      </a:r>
                    </a:p>
                  </a:txBody>
                  <a:tcPr/>
                </a:tc>
                <a:extLst>
                  <a:ext uri="{0D108BD9-81ED-4DB2-BD59-A6C34878D82A}">
                    <a16:rowId xmlns:a16="http://schemas.microsoft.com/office/drawing/2014/main" val="3113973885"/>
                  </a:ext>
                </a:extLst>
              </a:tr>
              <a:tr h="482269">
                <a:tc>
                  <a:txBody>
                    <a:bodyPr/>
                    <a:lstStyle/>
                    <a:p>
                      <a:r>
                        <a:rPr lang="en-US" dirty="0"/>
                        <a:t>North</a:t>
                      </a:r>
                    </a:p>
                  </a:txBody>
                  <a:tcPr/>
                </a:tc>
                <a:tc>
                  <a:txBody>
                    <a:bodyPr/>
                    <a:lstStyle/>
                    <a:p>
                      <a:r>
                        <a:rPr lang="en-US" dirty="0"/>
                        <a:t>East</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89385401"/>
                  </a:ext>
                </a:extLst>
              </a:tr>
              <a:tr h="482269">
                <a:tc>
                  <a:txBody>
                    <a:bodyPr/>
                    <a:lstStyle/>
                    <a:p>
                      <a:r>
                        <a:rPr lang="en-US" dirty="0"/>
                        <a:t>45 degrees Northwest</a:t>
                      </a:r>
                    </a:p>
                  </a:txBody>
                  <a:tcPr/>
                </a:tc>
                <a:tc>
                  <a:txBody>
                    <a:bodyPr/>
                    <a:lstStyle/>
                    <a:p>
                      <a:r>
                        <a:rPr lang="en-US" dirty="0"/>
                        <a:t>North</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45698260"/>
                  </a:ext>
                </a:extLst>
              </a:tr>
              <a:tr h="465639">
                <a:tc>
                  <a:txBody>
                    <a:bodyPr/>
                    <a:lstStyle/>
                    <a:p>
                      <a:r>
                        <a:rPr lang="en-US" dirty="0"/>
                        <a:t>-</a:t>
                      </a:r>
                      <a:r>
                        <a:rPr lang="en-US" dirty="0" err="1"/>
                        <a:t>i</a:t>
                      </a:r>
                      <a:r>
                        <a:rPr lang="en-US" dirty="0"/>
                        <a:t> direction (-x direction)</a:t>
                      </a:r>
                    </a:p>
                  </a:txBody>
                  <a:tcPr/>
                </a:tc>
                <a:tc>
                  <a:txBody>
                    <a:bodyPr/>
                    <a:lstStyle/>
                    <a:p>
                      <a:r>
                        <a:rPr lang="en-US" dirty="0" err="1"/>
                        <a:t>i</a:t>
                      </a:r>
                      <a:r>
                        <a:rPr lang="en-US" dirty="0"/>
                        <a:t> direction (+x direction)</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2193681"/>
                  </a:ext>
                </a:extLst>
              </a:tr>
              <a:tr h="482269">
                <a:tc>
                  <a:txBody>
                    <a:bodyPr/>
                    <a:lstStyle/>
                    <a:p>
                      <a:r>
                        <a:rPr lang="en-US" dirty="0"/>
                        <a:t>20 degrees North of East</a:t>
                      </a:r>
                    </a:p>
                  </a:txBody>
                  <a:tcPr/>
                </a:tc>
                <a:tc>
                  <a:txBody>
                    <a:bodyPr/>
                    <a:lstStyle/>
                    <a:p>
                      <a:r>
                        <a:rPr lang="en-US" dirty="0"/>
                        <a:t>40 degrees South of East</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45664194"/>
                  </a:ext>
                </a:extLst>
              </a:tr>
            </a:tbl>
          </a:graphicData>
        </a:graphic>
      </p:graphicFrame>
    </p:spTree>
    <p:extLst>
      <p:ext uri="{BB962C8B-B14F-4D97-AF65-F5344CB8AC3E}">
        <p14:creationId xmlns:p14="http://schemas.microsoft.com/office/powerpoint/2010/main" val="157349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DED8-D664-4C37-B7A6-385C8E36E5CA}"/>
              </a:ext>
            </a:extLst>
          </p:cNvPr>
          <p:cNvSpPr>
            <a:spLocks noGrp="1"/>
          </p:cNvSpPr>
          <p:nvPr>
            <p:ph type="title"/>
          </p:nvPr>
        </p:nvSpPr>
        <p:spPr/>
        <p:txBody>
          <a:bodyPr/>
          <a:lstStyle/>
          <a:p>
            <a:r>
              <a:rPr lang="en-US">
                <a:cs typeface="Calibri Light"/>
              </a:rPr>
              <a:t>Graphical Interpretation of Work</a:t>
            </a:r>
            <a:endParaRPr lang="en-US"/>
          </a:p>
        </p:txBody>
      </p:sp>
      <p:pic>
        <p:nvPicPr>
          <p:cNvPr id="4" name="Picture 4" descr="The area under the Force vs distance graph always gives work done. First graph is a constant force and the second one is a variable force.&#10;">
            <a:extLst>
              <a:ext uri="{FF2B5EF4-FFF2-40B4-BE49-F238E27FC236}">
                <a16:creationId xmlns:a16="http://schemas.microsoft.com/office/drawing/2014/main" id="{05A7EEC3-5ACA-4899-BFE3-5BFC127970D7}"/>
              </a:ext>
            </a:extLst>
          </p:cNvPr>
          <p:cNvPicPr>
            <a:picLocks noGrp="1" noChangeAspect="1"/>
          </p:cNvPicPr>
          <p:nvPr>
            <p:ph idx="1"/>
          </p:nvPr>
        </p:nvPicPr>
        <p:blipFill>
          <a:blip r:embed="rId2"/>
          <a:stretch>
            <a:fillRect/>
          </a:stretch>
        </p:blipFill>
        <p:spPr>
          <a:xfrm>
            <a:off x="353877" y="1618920"/>
            <a:ext cx="3068801" cy="4627519"/>
          </a:xfrm>
        </p:spPr>
      </p:pic>
      <p:sp>
        <p:nvSpPr>
          <p:cNvPr id="5" name="TextBox 4">
            <a:extLst>
              <a:ext uri="{FF2B5EF4-FFF2-40B4-BE49-F238E27FC236}">
                <a16:creationId xmlns:a16="http://schemas.microsoft.com/office/drawing/2014/main" id="{28D0AE41-7932-4D25-8769-6DC0865CCEA5}"/>
              </a:ext>
            </a:extLst>
          </p:cNvPr>
          <p:cNvSpPr txBox="1"/>
          <p:nvPr/>
        </p:nvSpPr>
        <p:spPr>
          <a:xfrm>
            <a:off x="4384431" y="1547447"/>
            <a:ext cx="711590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In a Force vs distance graph, the area under the curve is the work done.</a:t>
            </a:r>
            <a:endParaRPr lang="en-US" sz="2400">
              <a:cs typeface="Calibri" panose="020F0502020204030204"/>
            </a:endParaRPr>
          </a:p>
          <a:p>
            <a:endParaRPr lang="en-US" sz="2400">
              <a:cs typeface="Calibri" panose="020F0502020204030204"/>
            </a:endParaRPr>
          </a:p>
          <a:p>
            <a:r>
              <a:rPr lang="en-US" sz="2400">
                <a:cs typeface="Calibri" panose="020F0502020204030204"/>
              </a:rPr>
              <a:t>If the area is above the x-axis it counts as positive work</a:t>
            </a:r>
          </a:p>
          <a:p>
            <a:endParaRPr lang="en-US" sz="2400">
              <a:cs typeface="Calibri" panose="020F0502020204030204"/>
            </a:endParaRPr>
          </a:p>
          <a:p>
            <a:r>
              <a:rPr lang="en-US" sz="2400">
                <a:cs typeface="Calibri" panose="020F0502020204030204"/>
              </a:rPr>
              <a:t>If the area is below the x-axis it counts as negative work</a:t>
            </a:r>
          </a:p>
          <a:p>
            <a:endParaRPr lang="en-US" sz="2400">
              <a:cs typeface="Calibri" panose="020F0502020204030204"/>
            </a:endParaRPr>
          </a:p>
          <a:p>
            <a:r>
              <a:rPr lang="en-US" sz="2400">
                <a:cs typeface="Calibri" panose="020F0502020204030204"/>
              </a:rPr>
              <a:t>If Force is a piecewise defined function and it is segmented, work done should be calculated for each segment. The sum of the areas gives the net work done</a:t>
            </a:r>
          </a:p>
        </p:txBody>
      </p:sp>
    </p:spTree>
    <p:extLst>
      <p:ext uri="{BB962C8B-B14F-4D97-AF65-F5344CB8AC3E}">
        <p14:creationId xmlns:p14="http://schemas.microsoft.com/office/powerpoint/2010/main" val="21019359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5A85F495E49E4BBB833CF7A9F152C4" ma:contentTypeVersion="10" ma:contentTypeDescription="Create a new document." ma:contentTypeScope="" ma:versionID="f246edea02a8a4194af0539485bc691d">
  <xsd:schema xmlns:xsd="http://www.w3.org/2001/XMLSchema" xmlns:xs="http://www.w3.org/2001/XMLSchema" xmlns:p="http://schemas.microsoft.com/office/2006/metadata/properties" xmlns:ns2="6954f885-5cd7-482a-89e1-9538160d650a" targetNamespace="http://schemas.microsoft.com/office/2006/metadata/properties" ma:root="true" ma:fieldsID="ef5adcf8a14354fc6ba5ad96574f0ede" ns2:_="">
    <xsd:import namespace="6954f885-5cd7-482a-89e1-9538160d6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4f885-5cd7-482a-89e1-9538160d65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11BC38-D0A0-44BA-BEC0-6F3BB7D9BEE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C4E51E6-3269-424B-9E75-FCC56AA8C462}">
  <ds:schemaRefs>
    <ds:schemaRef ds:uri="http://schemas.microsoft.com/sharepoint/v3/contenttype/forms"/>
  </ds:schemaRefs>
</ds:datastoreItem>
</file>

<file path=customXml/itemProps3.xml><?xml version="1.0" encoding="utf-8"?>
<ds:datastoreItem xmlns:ds="http://schemas.openxmlformats.org/officeDocument/2006/customXml" ds:itemID="{986335EB-0A06-4900-8D7D-2B76BCA918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54f885-5cd7-482a-89e1-9538160d65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30</Slides>
  <Notes>6</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WORK ENERGY</vt:lpstr>
      <vt:lpstr>Learning  Outcomes</vt:lpstr>
      <vt:lpstr>Concepts</vt:lpstr>
      <vt:lpstr>Units</vt:lpstr>
      <vt:lpstr>Formulas</vt:lpstr>
      <vt:lpstr>KEY STRATEGIES FOR WORK DONE PROBLEMS</vt:lpstr>
      <vt:lpstr>Work Done Model Problem</vt:lpstr>
      <vt:lpstr>CLASSWORK ON WORK DONE</vt:lpstr>
      <vt:lpstr>Graphical Interpretation of Work</vt:lpstr>
      <vt:lpstr>Graphical Interpretation of Work Model Problem</vt:lpstr>
      <vt:lpstr>WORK ENERY THEOREM</vt:lpstr>
      <vt:lpstr>MODEL PROBLEM</vt:lpstr>
      <vt:lpstr>GRAVITATIONAL POTENTIAL ENERGY</vt:lpstr>
      <vt:lpstr>Elastic Potential Energy</vt:lpstr>
      <vt:lpstr>Elastic Potential Energy</vt:lpstr>
      <vt:lpstr>WORK ENERGY THEOREM CONSERVATION OF ENERGY</vt:lpstr>
      <vt:lpstr>PROCESS EQUATIONS</vt:lpstr>
      <vt:lpstr>KEY STRATEGIES</vt:lpstr>
      <vt:lpstr>KEY WORDS THAT IMPLIES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vt:lpstr>
      <vt:lpstr>MODEL PROBLEM</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707</cp:revision>
  <dcterms:created xsi:type="dcterms:W3CDTF">2021-08-09T21:57:42Z</dcterms:created>
  <dcterms:modified xsi:type="dcterms:W3CDTF">2022-03-04T15:14:38Z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0x010100325A85F495E49E4BBB833CF7A9F152C4</vt:lpwstr>
  </property>
</Properties>
</file>